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44"/>
  </p:notesMasterIdLst>
  <p:handoutMasterIdLst>
    <p:handoutMasterId r:id="rId45"/>
  </p:handoutMasterIdLst>
  <p:sldIdLst>
    <p:sldId id="256" r:id="rId5"/>
    <p:sldId id="1139" r:id="rId6"/>
    <p:sldId id="1149" r:id="rId7"/>
    <p:sldId id="1150" r:id="rId8"/>
    <p:sldId id="1151" r:id="rId9"/>
    <p:sldId id="1152" r:id="rId10"/>
    <p:sldId id="1153" r:id="rId11"/>
    <p:sldId id="1141" r:id="rId12"/>
    <p:sldId id="1154" r:id="rId13"/>
    <p:sldId id="1155" r:id="rId14"/>
    <p:sldId id="1156" r:id="rId15"/>
    <p:sldId id="1157" r:id="rId16"/>
    <p:sldId id="1158" r:id="rId17"/>
    <p:sldId id="1142" r:id="rId18"/>
    <p:sldId id="1159" r:id="rId19"/>
    <p:sldId id="1160" r:id="rId20"/>
    <p:sldId id="1161" r:id="rId21"/>
    <p:sldId id="1162" r:id="rId22"/>
    <p:sldId id="1163" r:id="rId23"/>
    <p:sldId id="1164" r:id="rId24"/>
    <p:sldId id="1165" r:id="rId25"/>
    <p:sldId id="1166" r:id="rId26"/>
    <p:sldId id="1167" r:id="rId27"/>
    <p:sldId id="1168" r:id="rId28"/>
    <p:sldId id="1143" r:id="rId29"/>
    <p:sldId id="1171" r:id="rId30"/>
    <p:sldId id="1173" r:id="rId31"/>
    <p:sldId id="1172" r:id="rId32"/>
    <p:sldId id="1144" r:id="rId33"/>
    <p:sldId id="1146" r:id="rId34"/>
    <p:sldId id="1147" r:id="rId35"/>
    <p:sldId id="1148" r:id="rId36"/>
    <p:sldId id="1174" r:id="rId37"/>
    <p:sldId id="1175" r:id="rId38"/>
    <p:sldId id="1145" r:id="rId39"/>
    <p:sldId id="1169" r:id="rId40"/>
    <p:sldId id="1170" r:id="rId41"/>
    <p:sldId id="1140" r:id="rId42"/>
    <p:sldId id="258" r:id="rId4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9"/>
            <p14:sldId id="1150"/>
            <p14:sldId id="1151"/>
            <p14:sldId id="1152"/>
            <p14:sldId id="1153"/>
            <p14:sldId id="1141"/>
            <p14:sldId id="1154"/>
            <p14:sldId id="1155"/>
            <p14:sldId id="1156"/>
            <p14:sldId id="1157"/>
            <p14:sldId id="1158"/>
            <p14:sldId id="1142"/>
            <p14:sldId id="1159"/>
            <p14:sldId id="1160"/>
            <p14:sldId id="1161"/>
            <p14:sldId id="1162"/>
            <p14:sldId id="1163"/>
            <p14:sldId id="1164"/>
            <p14:sldId id="1165"/>
            <p14:sldId id="1166"/>
            <p14:sldId id="1167"/>
            <p14:sldId id="1168"/>
            <p14:sldId id="1143"/>
            <p14:sldId id="1171"/>
            <p14:sldId id="1173"/>
            <p14:sldId id="1172"/>
            <p14:sldId id="1144"/>
            <p14:sldId id="1146"/>
            <p14:sldId id="1147"/>
            <p14:sldId id="1148"/>
            <p14:sldId id="1174"/>
            <p14:sldId id="1175"/>
            <p14:sldId id="1145"/>
            <p14:sldId id="1169"/>
            <p14:sldId id="1170"/>
            <p14:sldId id="1140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8661" autoAdjust="0"/>
  </p:normalViewPr>
  <p:slideViewPr>
    <p:cSldViewPr>
      <p:cViewPr>
        <p:scale>
          <a:sx n="110" d="100"/>
          <a:sy n="110" d="100"/>
        </p:scale>
        <p:origin x="96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3.png>
</file>

<file path=ppt/media/image14.png>
</file>

<file path=ppt/media/image15.jpe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png>
</file>

<file path=ppt/media/image4.jpeg>
</file>

<file path=ppt/media/image40.tiff>
</file>

<file path=ppt/media/image41.tif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tiff>
</file>

<file path=ppt/media/image55.png>
</file>

<file path=ppt/media/image56.png>
</file>

<file path=ppt/media/image57.png>
</file>

<file path=ppt/media/image58.png>
</file>

<file path=ppt/media/image59.tiff>
</file>

<file path=ppt/media/image6.jpg>
</file>

<file path=ppt/media/image60.png>
</file>

<file path=ppt/media/image61.png>
</file>

<file path=ppt/media/image62.png>
</file>

<file path=ppt/media/image63.tiff>
</file>

<file path=ppt/media/image64.tiff>
</file>

<file path=ppt/media/image65.tiff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156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816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235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20" Type="http://schemas.openxmlformats.org/officeDocument/2006/relationships/image" Target="../media/image35.tiff"/><Relationship Id="rId21" Type="http://schemas.openxmlformats.org/officeDocument/2006/relationships/image" Target="../media/image36.tiff"/><Relationship Id="rId22" Type="http://schemas.openxmlformats.org/officeDocument/2006/relationships/image" Target="../media/image37.tiff"/><Relationship Id="rId23" Type="http://schemas.openxmlformats.org/officeDocument/2006/relationships/image" Target="../media/image38.tiff"/><Relationship Id="rId24" Type="http://schemas.openxmlformats.org/officeDocument/2006/relationships/image" Target="../media/image39.png"/><Relationship Id="rId25" Type="http://schemas.openxmlformats.org/officeDocument/2006/relationships/image" Target="../media/image40.tiff"/><Relationship Id="rId26" Type="http://schemas.openxmlformats.org/officeDocument/2006/relationships/image" Target="../media/image41.tiff"/><Relationship Id="rId27" Type="http://schemas.openxmlformats.org/officeDocument/2006/relationships/image" Target="../media/image42.png"/><Relationship Id="rId10" Type="http://schemas.openxmlformats.org/officeDocument/2006/relationships/image" Target="../media/image25.png"/><Relationship Id="rId11" Type="http://schemas.openxmlformats.org/officeDocument/2006/relationships/image" Target="../media/image26.png"/><Relationship Id="rId12" Type="http://schemas.openxmlformats.org/officeDocument/2006/relationships/image" Target="../media/image27.png"/><Relationship Id="rId13" Type="http://schemas.openxmlformats.org/officeDocument/2006/relationships/image" Target="../media/image28.png"/><Relationship Id="rId14" Type="http://schemas.openxmlformats.org/officeDocument/2006/relationships/image" Target="../media/image29.png"/><Relationship Id="rId15" Type="http://schemas.openxmlformats.org/officeDocument/2006/relationships/image" Target="../media/image30.png"/><Relationship Id="rId16" Type="http://schemas.openxmlformats.org/officeDocument/2006/relationships/image" Target="../media/image31.png"/><Relationship Id="rId17" Type="http://schemas.openxmlformats.org/officeDocument/2006/relationships/image" Target="../media/image32.png"/><Relationship Id="rId18" Type="http://schemas.openxmlformats.org/officeDocument/2006/relationships/image" Target="../media/image33.tiff"/><Relationship Id="rId19" Type="http://schemas.openxmlformats.org/officeDocument/2006/relationships/image" Target="../media/image34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image" Target="../media/image52.png"/><Relationship Id="rId7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6.png"/><Relationship Id="rId3" Type="http://schemas.openxmlformats.org/officeDocument/2006/relationships/image" Target="../media/image5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tiff"/><Relationship Id="rId4" Type="http://schemas.openxmlformats.org/officeDocument/2006/relationships/image" Target="../media/image6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cn-north-1.amazonaws.com.cn/shipingjiaoben/GuestBook_Chapter_2.mp4" TargetMode="External"/><Relationship Id="rId4" Type="http://schemas.openxmlformats.org/officeDocument/2006/relationships/hyperlink" Target="https://s3.cn-north-1.amazonaws.com.cn/shipingjiaoben/GuestBook_Chapter_3.mp4" TargetMode="External"/><Relationship Id="rId5" Type="http://schemas.openxmlformats.org/officeDocument/2006/relationships/hyperlink" Target="https://lab.dataos.io/docs/Tutorials/Deployment_Cases/GuestBook_Chapter_1.html" TargetMode="External"/><Relationship Id="rId6" Type="http://schemas.openxmlformats.org/officeDocument/2006/relationships/hyperlink" Target="https://lab.dataos.io/docs/Tutorials/Deployment_Cases/GuestBook_Chapter_4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s3.cn-north-1.amazonaws.com.cn/shipingjiaoben/GuestBook_Chapter_1.mp4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1" Type="http://schemas.openxmlformats.org/officeDocument/2006/relationships/hyperlink" Target="https://12factor.net/zh_cn/dev-prod-parity" TargetMode="External"/><Relationship Id="rId12" Type="http://schemas.openxmlformats.org/officeDocument/2006/relationships/hyperlink" Target="https://12factor.net/zh_cn/logs" TargetMode="External"/><Relationship Id="rId13" Type="http://schemas.openxmlformats.org/officeDocument/2006/relationships/hyperlink" Target="https://12factor.net/zh_cn/admin-processes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12factor.net/zh_cn/codebase" TargetMode="External"/><Relationship Id="rId3" Type="http://schemas.openxmlformats.org/officeDocument/2006/relationships/hyperlink" Target="https://12factor.net/zh_cn/dependencies" TargetMode="External"/><Relationship Id="rId4" Type="http://schemas.openxmlformats.org/officeDocument/2006/relationships/hyperlink" Target="https://12factor.net/zh_cn/config" TargetMode="External"/><Relationship Id="rId5" Type="http://schemas.openxmlformats.org/officeDocument/2006/relationships/hyperlink" Target="https://12factor.net/zh_cn/backing-services" TargetMode="External"/><Relationship Id="rId6" Type="http://schemas.openxmlformats.org/officeDocument/2006/relationships/hyperlink" Target="https://12factor.net/zh_cn/build-release-run" TargetMode="External"/><Relationship Id="rId7" Type="http://schemas.openxmlformats.org/officeDocument/2006/relationships/hyperlink" Target="https://12factor.net/zh_cn/processes" TargetMode="External"/><Relationship Id="rId8" Type="http://schemas.openxmlformats.org/officeDocument/2006/relationships/hyperlink" Target="https://12factor.net/zh_cn/port-binding" TargetMode="External"/><Relationship Id="rId9" Type="http://schemas.openxmlformats.org/officeDocument/2006/relationships/hyperlink" Target="https://12factor.net/zh_cn/concurrency" TargetMode="External"/><Relationship Id="rId10" Type="http://schemas.openxmlformats.org/officeDocument/2006/relationships/hyperlink" Target="https://12factor.net/zh_cn/disposability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4.tiff"/><Relationship Id="rId3" Type="http://schemas.openxmlformats.org/officeDocument/2006/relationships/image" Target="../media/image65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PaaS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000" b="1" dirty="0" smtClean="0"/>
              <a:t>轻松</a:t>
            </a:r>
            <a:r>
              <a:rPr kumimoji="1" lang="zh-CN" altLang="en-US" sz="2000" b="1" dirty="0"/>
              <a:t>集成专业大数据</a:t>
            </a:r>
            <a:r>
              <a:rPr kumimoji="1" lang="zh-CN" altLang="en-US" sz="2000" b="1" dirty="0" smtClean="0"/>
              <a:t>服务</a:t>
            </a:r>
            <a:endParaRPr kumimoji="1" lang="zh-CN" altLang="en-US" sz="2000" b="1" dirty="0"/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934" y="3184520"/>
            <a:ext cx="807997" cy="395342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560" y="2859782"/>
            <a:ext cx="612000" cy="595187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2592705"/>
            <a:ext cx="1132130" cy="69912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3648" y="2570103"/>
            <a:ext cx="576064" cy="445091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4737" y="2074209"/>
            <a:ext cx="1292390" cy="482371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5418" y="3436520"/>
            <a:ext cx="879329" cy="36004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00698" y="2135880"/>
            <a:ext cx="1048352" cy="360040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603" y="3867894"/>
            <a:ext cx="812508" cy="504056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19473" y="2765168"/>
            <a:ext cx="1008112" cy="36658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42288" y="3931347"/>
            <a:ext cx="602652" cy="576064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3382" y="4282650"/>
            <a:ext cx="1152128" cy="251882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3529" y="3317757"/>
            <a:ext cx="864096" cy="410446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5585" y="2151102"/>
            <a:ext cx="1123950" cy="27305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83546" y="2012526"/>
            <a:ext cx="871853" cy="552326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21090" y="3750121"/>
            <a:ext cx="1368152" cy="337596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1634" y="3129487"/>
            <a:ext cx="828600" cy="420304"/>
          </a:xfrm>
          <a:prstGeom prst="rect">
            <a:avLst/>
          </a:prstGeom>
        </p:spPr>
      </p:pic>
      <p:sp>
        <p:nvSpPr>
          <p:cNvPr id="48" name="TextBox 30"/>
          <p:cNvSpPr txBox="1"/>
          <p:nvPr/>
        </p:nvSpPr>
        <p:spPr>
          <a:xfrm>
            <a:off x="179512" y="837922"/>
            <a:ext cx="7992888" cy="10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采用业界开放的技术标准</a:t>
            </a:r>
            <a:r>
              <a:rPr lang="en-US" altLang="zh-CN" sz="1425" b="1" dirty="0" smtClean="0">
                <a:latin typeface="Microsoft YaHei" charset="0"/>
                <a:ea typeface="Microsoft YaHei" charset="0"/>
                <a:cs typeface="Microsoft YaHei" charset="0"/>
              </a:rPr>
              <a:t>Service Broker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，客户已有大数据基础能力可轻松集成，同时预先适配</a:t>
            </a:r>
            <a:r>
              <a:rPr lang="en-US" altLang="zh-CN" sz="1425" b="1" dirty="0" smtClean="0">
                <a:latin typeface="Microsoft YaHei" charset="0"/>
                <a:ea typeface="Microsoft YaHei" charset="0"/>
                <a:cs typeface="Microsoft YaHei" charset="0"/>
              </a:rPr>
              <a:t>Hadoop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、数据库、流处理、机器学习、可视化等</a:t>
            </a:r>
            <a:r>
              <a:rPr lang="zh-CN" altLang="en-US" sz="1425" b="1" dirty="0">
                <a:latin typeface="Microsoft YaHei" charset="0"/>
                <a:ea typeface="Microsoft YaHei" charset="0"/>
                <a:cs typeface="Microsoft YaHei" charset="0"/>
              </a:rPr>
              <a:t>数十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款业界领先的大数据能力。</a:t>
            </a:r>
          </a:p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大数据能力由平台统一提供并运维，通过虚拟化的方式提供给应用开发者使用。</a:t>
            </a:r>
            <a:endParaRPr lang="zh-CN" altLang="en-US" sz="1425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9895" y="1914428"/>
            <a:ext cx="765351" cy="5097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85797" y="4136591"/>
            <a:ext cx="1551893" cy="4397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27078" y="2964902"/>
            <a:ext cx="749717" cy="60424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22950" y="4867451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/>
              <a:t>http://docs.cloudfoundry.org/services/api.html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228555" y="3832439"/>
            <a:ext cx="659654" cy="6596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774255" y="3977770"/>
            <a:ext cx="1286066" cy="45269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591619" y="2769872"/>
            <a:ext cx="1161561" cy="42106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58" y="1883101"/>
            <a:ext cx="1143982" cy="682191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743025" y="2126012"/>
            <a:ext cx="733770" cy="7337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7991423" y="3522980"/>
            <a:ext cx="771550" cy="7715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09" y="2662233"/>
            <a:ext cx="1145416" cy="33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4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000" b="1" smtClean="0"/>
              <a:t>支持</a:t>
            </a:r>
            <a:r>
              <a:rPr kumimoji="1" lang="zh-CN" altLang="en-US" sz="2000" b="1" dirty="0"/>
              <a:t>大数据应用灵活构建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9512" y="798393"/>
            <a:ext cx="7918161" cy="10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通过业界领先的容器标准</a:t>
            </a:r>
            <a:r>
              <a:rPr lang="en-US" altLang="zh-CN" sz="1425" b="1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进行大数据应用封装，大数据价值发挥再也不受限于工具的能力。应用开发者</a:t>
            </a:r>
            <a:r>
              <a:rPr lang="zh-CN" altLang="en-US" sz="1425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可以任选语言</a:t>
            </a: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和工具，只要能运行在</a:t>
            </a:r>
            <a:r>
              <a:rPr lang="en-US" altLang="zh-CN" sz="1425" b="1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linux</a:t>
            </a: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操作系统之上，就能部署在</a:t>
            </a:r>
            <a:r>
              <a:rPr lang="en-US" altLang="zh-CN" sz="1425" b="1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PaaS</a:t>
            </a: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平台中。应用具备了快速跨云迁移和部署的能力。应用和应用之间还可以互访，组合成更大粒度的应用。</a:t>
            </a:r>
            <a:endParaRPr lang="zh-CN" altLang="en-US" sz="1425" b="1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五边形 8"/>
          <p:cNvSpPr/>
          <p:nvPr/>
        </p:nvSpPr>
        <p:spPr>
          <a:xfrm>
            <a:off x="3923928" y="2355726"/>
            <a:ext cx="376654" cy="1540125"/>
          </a:xfrm>
          <a:prstGeom prst="homePlate">
            <a:avLst>
              <a:gd name="adj" fmla="val 99935"/>
            </a:avLst>
          </a:prstGeom>
          <a:gradFill flip="none" rotWithShape="1">
            <a:gsLst>
              <a:gs pos="0">
                <a:srgbClr val="00B0F0"/>
              </a:gs>
              <a:gs pos="91000">
                <a:schemeClr val="accent5">
                  <a:alpha val="1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31"/>
          <p:cNvSpPr txBox="1"/>
          <p:nvPr/>
        </p:nvSpPr>
        <p:spPr>
          <a:xfrm>
            <a:off x="395536" y="3795886"/>
            <a:ext cx="3312368" cy="570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仅限于使用平台方提供工具，如</a:t>
            </a:r>
            <a:r>
              <a:rPr lang="en-US" altLang="zh-CN" sz="11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ETL</a:t>
            </a:r>
            <a:r>
              <a:rPr lang="zh-CN" altLang="en-US" sz="11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、可视化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开发语言限制在平台提供的范围之内</a:t>
            </a:r>
            <a:endParaRPr lang="en-US" altLang="zh-CN" sz="11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31"/>
          <p:cNvSpPr txBox="1"/>
          <p:nvPr/>
        </p:nvSpPr>
        <p:spPr>
          <a:xfrm>
            <a:off x="4522870" y="3780322"/>
            <a:ext cx="37215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可利用已有或自有的任何工具，例如</a:t>
            </a:r>
            <a:r>
              <a:rPr lang="en-US" altLang="zh-CN" sz="12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Jupter</a:t>
            </a:r>
            <a:endParaRPr lang="zh-CN" altLang="en-US" sz="1200" b="1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可以使用任何语言，如</a:t>
            </a:r>
            <a:r>
              <a:rPr lang="en-US" altLang="zh-CN" sz="12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endParaRPr lang="zh-CN" altLang="en-US" sz="1200" b="1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大数据的应用不仅限于报表和展示，个性化推荐、智能引导、嵌入式应用才是其大价值体现</a:t>
            </a:r>
            <a:endParaRPr lang="en-US" altLang="zh-CN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22"/>
          <p:cNvSpPr/>
          <p:nvPr/>
        </p:nvSpPr>
        <p:spPr>
          <a:xfrm>
            <a:off x="795355" y="3233651"/>
            <a:ext cx="2407958" cy="351441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锁定开发平台（开发语言）</a:t>
            </a:r>
            <a:endParaRPr lang="en-US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Rectangle 22"/>
          <p:cNvSpPr/>
          <p:nvPr/>
        </p:nvSpPr>
        <p:spPr>
          <a:xfrm>
            <a:off x="795355" y="2879464"/>
            <a:ext cx="2416752" cy="28691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zh-CN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锁定工具</a:t>
            </a:r>
            <a:endParaRPr lang="en-US" sz="14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28"/>
          <p:cNvSpPr/>
          <p:nvPr/>
        </p:nvSpPr>
        <p:spPr>
          <a:xfrm>
            <a:off x="816078" y="2355726"/>
            <a:ext cx="719545" cy="468072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28"/>
          <p:cNvSpPr/>
          <p:nvPr/>
        </p:nvSpPr>
        <p:spPr>
          <a:xfrm>
            <a:off x="1662623" y="2355726"/>
            <a:ext cx="719545" cy="468072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28"/>
          <p:cNvSpPr/>
          <p:nvPr/>
        </p:nvSpPr>
        <p:spPr>
          <a:xfrm>
            <a:off x="2483768" y="2355726"/>
            <a:ext cx="719545" cy="46807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22"/>
          <p:cNvSpPr/>
          <p:nvPr/>
        </p:nvSpPr>
        <p:spPr>
          <a:xfrm>
            <a:off x="4788024" y="3032958"/>
            <a:ext cx="2952328" cy="739366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zh-CN" altLang="en-US" sz="14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开放</a:t>
            </a:r>
            <a:r>
              <a:rPr lang="en-US" altLang="zh-CN" sz="14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sz="14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en-US" sz="14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28"/>
          <p:cNvSpPr/>
          <p:nvPr/>
        </p:nvSpPr>
        <p:spPr>
          <a:xfrm>
            <a:off x="4776516" y="2158175"/>
            <a:ext cx="684000" cy="79200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>
              <a:buClrTx/>
              <a:buFontTx/>
              <a:buNone/>
            </a:pPr>
            <a:r>
              <a:rPr lang="zh-CN" altLang="en-US" sz="10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0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R)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28"/>
          <p:cNvSpPr/>
          <p:nvPr/>
        </p:nvSpPr>
        <p:spPr>
          <a:xfrm>
            <a:off x="5533612" y="2158176"/>
            <a:ext cx="684000" cy="792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8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>
              <a:buClrTx/>
              <a:buFontTx/>
              <a:buNone/>
            </a:pPr>
            <a:r>
              <a:rPr lang="zh-CN" altLang="en-US" sz="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JAVA)</a:t>
            </a:r>
            <a:endParaRPr lang="en-US" sz="800" b="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28"/>
          <p:cNvSpPr/>
          <p:nvPr/>
        </p:nvSpPr>
        <p:spPr>
          <a:xfrm>
            <a:off x="6290708" y="2158176"/>
            <a:ext cx="684000" cy="792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>
              <a:buClrTx/>
              <a:buFontTx/>
              <a:buNone/>
            </a:pPr>
            <a:r>
              <a:rPr lang="en-US" sz="10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00" dirty="0" smtClean="0"/>
              <a:t>Python)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0307" y="3376914"/>
            <a:ext cx="342017" cy="332621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080" y="3415399"/>
            <a:ext cx="456884" cy="28214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8144" y="3472646"/>
            <a:ext cx="757374" cy="16558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0830" y="3472646"/>
            <a:ext cx="473458" cy="22489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6296" y="3457276"/>
            <a:ext cx="435927" cy="276163"/>
          </a:xfrm>
          <a:prstGeom prst="rect">
            <a:avLst/>
          </a:prstGeom>
        </p:spPr>
      </p:pic>
      <p:sp>
        <p:nvSpPr>
          <p:cNvPr id="30" name="Rectangle 28"/>
          <p:cNvSpPr/>
          <p:nvPr/>
        </p:nvSpPr>
        <p:spPr>
          <a:xfrm>
            <a:off x="7047803" y="2158176"/>
            <a:ext cx="684000" cy="79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1000" b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>
              <a:buClrTx/>
              <a:buFontTx/>
              <a:buNone/>
            </a:pPr>
            <a:r>
              <a:rPr lang="en-US" sz="10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sz="1000" dirty="0" smtClean="0"/>
              <a:t>… …</a:t>
            </a:r>
            <a:r>
              <a:rPr lang="en-US" altLang="zh-CN" sz="1000" dirty="0" smtClean="0"/>
              <a:t>)</a:t>
            </a:r>
            <a:endParaRPr lang="en-US" sz="1000" b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867850" y="2572277"/>
            <a:ext cx="529207" cy="301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900" b="1" baseline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648285" y="2571750"/>
            <a:ext cx="529207" cy="301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900" b="1" baseline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415222" y="2571750"/>
            <a:ext cx="529207" cy="301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900" b="1" baseline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139137" y="2571750"/>
            <a:ext cx="529207" cy="301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900" b="1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900" b="1" baseline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541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丰富的预集成应用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7904" y="942092"/>
            <a:ext cx="1728192" cy="837363"/>
          </a:xfrm>
          <a:prstGeom prst="rect">
            <a:avLst/>
          </a:prstGeom>
          <a:ln>
            <a:solidFill>
              <a:sysClr val="window" lastClr="FFFFFF">
                <a:lumMod val="50000"/>
              </a:sys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995936" y="1851670"/>
            <a:ext cx="1152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智慧旅游</a:t>
            </a:r>
            <a:endParaRPr lang="zh-CN" altLang="en-US" sz="1400" baseline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9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84" y="912091"/>
            <a:ext cx="1734942" cy="84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118991" y="1851670"/>
            <a:ext cx="1152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位置运营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72200" y="843558"/>
            <a:ext cx="2232248" cy="97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020272" y="1851670"/>
            <a:ext cx="1152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信息惠民</a:t>
            </a: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83" y="2499742"/>
            <a:ext cx="1734943" cy="808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1043608" y="3435845"/>
            <a:ext cx="1152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自助分析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7904" y="2406747"/>
            <a:ext cx="1728192" cy="90190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923928" y="3435845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数据资产管理</a:t>
            </a: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22178" y="2406747"/>
            <a:ext cx="2182270" cy="901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912260" y="3435845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  <a:endParaRPr lang="zh-CN" altLang="en-US" sz="1400" baseline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662817" y="4234684"/>
            <a:ext cx="6357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爬虫、数据</a:t>
            </a:r>
            <a:r>
              <a:rPr lang="en-US" altLang="zh-CN" sz="1400" b="1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400" b="1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网关、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数据可视化工具、数据挖掘工具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1400" b="1" baseline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31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000" b="1" dirty="0" smtClean="0"/>
              <a:t>企业数据资产统一</a:t>
            </a:r>
            <a:r>
              <a:rPr kumimoji="1" lang="zh-CN" altLang="en-US" sz="2000" b="1" dirty="0"/>
              <a:t>管理</a:t>
            </a:r>
          </a:p>
        </p:txBody>
      </p:sp>
      <p:sp>
        <p:nvSpPr>
          <p:cNvPr id="5" name="Presentation Title Rectangle"/>
          <p:cNvSpPr txBox="1">
            <a:spLocks/>
          </p:cNvSpPr>
          <p:nvPr/>
        </p:nvSpPr>
        <p:spPr>
          <a:xfrm>
            <a:off x="827584" y="2745658"/>
            <a:ext cx="4483290" cy="1955042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137160" rIns="102870" bIns="137160" anchor="b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1700" b="1" i="0" cap="none" spc="0" baseline="0">
                <a:ln w="3175">
                  <a:noFill/>
                </a:ln>
                <a:gradFill flip="none" rotWithShape="1">
                  <a:gsLst>
                    <a:gs pos="4583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effectLst/>
                <a:latin typeface="+mj-lt"/>
                <a:cs typeface="Arial" charset="0"/>
              </a:defRPr>
            </a:lvl1pPr>
          </a:lstStyle>
          <a:p>
            <a:pPr algn="ctr" defTabSz="514115">
              <a:defRPr/>
            </a:pPr>
            <a:endParaRPr lang="en-US" sz="900" kern="0" dirty="0">
              <a:ln w="3175">
                <a:solidFill>
                  <a:prstClr val="white">
                    <a:lumMod val="50000"/>
                  </a:prstClr>
                </a:solidFill>
              </a:ln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74398" y="2969184"/>
            <a:ext cx="2297447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732">
              <a:lnSpc>
                <a:spcPct val="110000"/>
              </a:lnSpc>
              <a:defRPr/>
            </a:pPr>
            <a:r>
              <a:rPr lang="zh-CN" altLang="en-US" sz="1500" b="1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数据统一管理</a:t>
            </a:r>
            <a:endParaRPr lang="en-US" altLang="zh-CN" sz="1500" b="1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51"/>
          <p:cNvSpPr>
            <a:spLocks noChangeArrowheads="1"/>
          </p:cNvSpPr>
          <p:nvPr/>
        </p:nvSpPr>
        <p:spPr bwMode="auto">
          <a:xfrm>
            <a:off x="3740514" y="3567126"/>
            <a:ext cx="327422" cy="846970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34290" tIns="0" rIns="34290" bIns="0" anchor="ctr"/>
          <a:lstStyle>
            <a:lvl1pPr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hangingPunct="1">
              <a:defRPr/>
            </a:pPr>
            <a:endParaRPr kumimoji="1" lang="en-US" altLang="zh-CN" sz="75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defRPr/>
            </a:pPr>
            <a:r>
              <a:rPr kumimoji="1" lang="zh-CN" altLang="en-US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租户数据</a:t>
            </a:r>
            <a:r>
              <a:rPr kumimoji="1" lang="en-US" altLang="zh-CN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75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51"/>
          <p:cNvSpPr>
            <a:spLocks noChangeArrowheads="1"/>
          </p:cNvSpPr>
          <p:nvPr/>
        </p:nvSpPr>
        <p:spPr bwMode="auto">
          <a:xfrm>
            <a:off x="4169176" y="3567126"/>
            <a:ext cx="327422" cy="846970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34290" tIns="0" rIns="34290" bIns="0" anchor="ctr"/>
          <a:lstStyle>
            <a:lvl1pPr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hangingPunct="1">
              <a:defRPr/>
            </a:pPr>
            <a:endParaRPr kumimoji="1" lang="en-US" altLang="zh-CN" sz="75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defRPr/>
            </a:pPr>
            <a:r>
              <a:rPr kumimoji="1" lang="zh-CN" altLang="en-US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租户数据</a:t>
            </a:r>
            <a:r>
              <a:rPr kumimoji="1" lang="en-US" altLang="zh-CN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75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51"/>
          <p:cNvSpPr>
            <a:spLocks noChangeArrowheads="1"/>
          </p:cNvSpPr>
          <p:nvPr/>
        </p:nvSpPr>
        <p:spPr bwMode="auto">
          <a:xfrm>
            <a:off x="4655230" y="3567126"/>
            <a:ext cx="327422" cy="846970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34290" tIns="0" rIns="34290" bIns="0" anchor="ctr"/>
          <a:lstStyle>
            <a:lvl1pPr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hangingPunct="1">
              <a:defRPr/>
            </a:pPr>
            <a:endParaRPr kumimoji="1" lang="en-US" altLang="zh-CN" sz="75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defRPr/>
            </a:pPr>
            <a:r>
              <a:rPr kumimoji="1" lang="zh-CN" altLang="en-US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租户数据</a:t>
            </a:r>
            <a:r>
              <a:rPr kumimoji="1" lang="en-US" altLang="zh-CN" sz="75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n</a:t>
            </a:r>
          </a:p>
        </p:txBody>
      </p:sp>
      <p:sp>
        <p:nvSpPr>
          <p:cNvPr id="11" name="矩形 51"/>
          <p:cNvSpPr>
            <a:spLocks noChangeArrowheads="1"/>
          </p:cNvSpPr>
          <p:nvPr/>
        </p:nvSpPr>
        <p:spPr bwMode="auto">
          <a:xfrm>
            <a:off x="1058730" y="3567126"/>
            <a:ext cx="2389227" cy="846970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34290" tIns="0" rIns="34290" bIns="0" anchor="ctr"/>
          <a:lstStyle>
            <a:lvl1pPr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defTabSz="858838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8588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1" lang="zh-CN" altLang="en-US" sz="1200" b="1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数据共享区</a:t>
            </a:r>
            <a:endParaRPr kumimoji="1" lang="zh-CN" altLang="en-US" sz="1200" b="1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79378" y="1995686"/>
            <a:ext cx="716645" cy="3798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32"/>
            <a:r>
              <a:rPr lang="zh-CN" altLang="en-US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r>
              <a:rPr lang="en-US" altLang="zh-CN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2</a:t>
            </a:r>
            <a:endParaRPr lang="zh-CN" altLang="en-US" sz="110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37396" y="1995686"/>
            <a:ext cx="716645" cy="3798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32"/>
            <a:r>
              <a:rPr lang="zh-CN" altLang="en-US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r>
              <a:rPr lang="en-US" altLang="zh-CN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endParaRPr lang="zh-CN" altLang="en-US" sz="110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681850" y="1997390"/>
            <a:ext cx="716645" cy="3798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32"/>
            <a:r>
              <a:rPr lang="zh-CN" altLang="en-US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r>
              <a:rPr lang="en-US" altLang="zh-CN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3</a:t>
            </a:r>
            <a:endParaRPr lang="zh-CN" altLang="en-US" sz="110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74086" y="1999094"/>
            <a:ext cx="716645" cy="3798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32"/>
            <a:r>
              <a:rPr lang="zh-CN" altLang="en-US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r>
              <a:rPr lang="en-US" altLang="zh-CN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4</a:t>
            </a:r>
            <a:endParaRPr lang="zh-CN" altLang="en-US" sz="110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444480" y="2015646"/>
            <a:ext cx="716645" cy="3798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32"/>
            <a:r>
              <a:rPr lang="en-US" altLang="zh-CN" sz="11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… …</a:t>
            </a:r>
            <a:endParaRPr lang="zh-CN" altLang="en-US" sz="110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7" name="曲线连接符 16"/>
          <p:cNvCxnSpPr>
            <a:stCxn id="7" idx="0"/>
            <a:endCxn id="13" idx="2"/>
          </p:cNvCxnSpPr>
          <p:nvPr/>
        </p:nvCxnSpPr>
        <p:spPr>
          <a:xfrm rot="16200000" flipV="1">
            <a:off x="1954199" y="1617100"/>
            <a:ext cx="1191546" cy="2708506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11" idx="0"/>
            <a:endCxn id="13" idx="2"/>
          </p:cNvCxnSpPr>
          <p:nvPr/>
        </p:nvCxnSpPr>
        <p:spPr>
          <a:xfrm rot="16200000" flipV="1">
            <a:off x="1128758" y="2442540"/>
            <a:ext cx="1191546" cy="1057625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/>
          <p:cNvCxnSpPr>
            <a:stCxn id="11" idx="0"/>
            <a:endCxn id="15" idx="2"/>
          </p:cNvCxnSpPr>
          <p:nvPr/>
        </p:nvCxnSpPr>
        <p:spPr>
          <a:xfrm rot="5400000" flipH="1" flipV="1">
            <a:off x="2498806" y="2133525"/>
            <a:ext cx="1188138" cy="1679065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stCxn id="8" idx="0"/>
            <a:endCxn id="12" idx="2"/>
          </p:cNvCxnSpPr>
          <p:nvPr/>
        </p:nvCxnSpPr>
        <p:spPr>
          <a:xfrm rot="16200000" flipV="1">
            <a:off x="2639521" y="1873759"/>
            <a:ext cx="1191546" cy="2195187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9" idx="0"/>
            <a:endCxn id="14" idx="2"/>
          </p:cNvCxnSpPr>
          <p:nvPr/>
        </p:nvCxnSpPr>
        <p:spPr>
          <a:xfrm rot="16200000" flipV="1">
            <a:off x="3334636" y="2082820"/>
            <a:ext cx="1189842" cy="177876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/>
          <p:cNvCxnSpPr>
            <a:stCxn id="11" idx="0"/>
            <a:endCxn id="12" idx="2"/>
          </p:cNvCxnSpPr>
          <p:nvPr/>
        </p:nvCxnSpPr>
        <p:spPr>
          <a:xfrm rot="16200000" flipV="1">
            <a:off x="1599749" y="2913531"/>
            <a:ext cx="1191546" cy="115643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曲线连接符 32"/>
          <p:cNvCxnSpPr>
            <a:stCxn id="11" idx="0"/>
            <a:endCxn id="14" idx="2"/>
          </p:cNvCxnSpPr>
          <p:nvPr/>
        </p:nvCxnSpPr>
        <p:spPr>
          <a:xfrm rot="5400000" flipH="1" flipV="1">
            <a:off x="2051836" y="2578791"/>
            <a:ext cx="1189842" cy="786829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/>
          <p:cNvCxnSpPr>
            <a:stCxn id="9" idx="0"/>
            <a:endCxn id="16" idx="2"/>
          </p:cNvCxnSpPr>
          <p:nvPr/>
        </p:nvCxnSpPr>
        <p:spPr>
          <a:xfrm rot="16200000" flipV="1">
            <a:off x="4225079" y="2973264"/>
            <a:ext cx="1171586" cy="161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79512" y="847255"/>
            <a:ext cx="7918161" cy="10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数据也作为</a:t>
            </a:r>
            <a:r>
              <a:rPr lang="zh-CN" altLang="en-US" sz="1425" b="1" dirty="0">
                <a:latin typeface="Microsoft YaHei" charset="0"/>
                <a:ea typeface="Microsoft YaHei" charset="0"/>
                <a:cs typeface="Microsoft YaHei" charset="0"/>
              </a:rPr>
              <a:t>一种服务对外提供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</a:p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数据</a:t>
            </a:r>
            <a:r>
              <a:rPr lang="zh-CN" altLang="en-US" sz="1425" b="1" dirty="0">
                <a:latin typeface="Microsoft YaHei" charset="0"/>
                <a:ea typeface="Microsoft YaHei" charset="0"/>
                <a:cs typeface="Microsoft YaHei" charset="0"/>
              </a:rPr>
              <a:t>不多份存储，降低建设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成本，避免碎片化。</a:t>
            </a:r>
          </a:p>
          <a:p>
            <a:pPr defTabSz="685732">
              <a:lnSpc>
                <a:spcPct val="15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数据可以根据</a:t>
            </a:r>
            <a:r>
              <a:rPr lang="zh-CN" altLang="en-US" sz="1425" b="1" dirty="0">
                <a:latin typeface="Microsoft YaHei" charset="0"/>
                <a:ea typeface="Microsoft YaHei" charset="0"/>
                <a:cs typeface="Microsoft YaHei" charset="0"/>
              </a:rPr>
              <a:t>应用的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需求划分</a:t>
            </a:r>
            <a:r>
              <a:rPr lang="zh-CN" altLang="en-US" sz="1425" b="1" dirty="0">
                <a:latin typeface="Microsoft YaHei" charset="0"/>
                <a:ea typeface="Microsoft YaHei" charset="0"/>
                <a:cs typeface="Microsoft YaHei" charset="0"/>
              </a:rPr>
              <a:t>多个租户区域，使得应用访问数据更加灵活方便</a:t>
            </a: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zh-CN" altLang="en-US" sz="1425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TextBox 31"/>
          <p:cNvSpPr txBox="1"/>
          <p:nvPr/>
        </p:nvSpPr>
        <p:spPr>
          <a:xfrm>
            <a:off x="5873662" y="2605616"/>
            <a:ext cx="15066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数据标准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元数据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数据质量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数据治理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056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48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2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552" y="1275606"/>
            <a:ext cx="4284259" cy="25202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err="1"/>
              <a:t>DataFoundry</a:t>
            </a:r>
            <a:r>
              <a:rPr kumimoji="1" lang="en-US" altLang="en-US" dirty="0" err="1" smtClean="0"/>
              <a:t>技术</a:t>
            </a:r>
            <a:r>
              <a:rPr kumimoji="1" lang="zh-CN" altLang="en-US" dirty="0" smtClean="0"/>
              <a:t>框架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39552" y="3923967"/>
            <a:ext cx="6887806" cy="5199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兼容异构 </a:t>
            </a:r>
            <a:r>
              <a:rPr lang="en-US" altLang="zh-CN" sz="1200" b="1" baseline="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IaaS</a:t>
            </a:r>
            <a:endParaRPr lang="zh-CN" altLang="en-US" sz="1200" b="1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777274" y="1785580"/>
            <a:ext cx="568762" cy="1794282"/>
          </a:xfrm>
          <a:prstGeom prst="rect">
            <a:avLst/>
          </a:prstGeom>
          <a:solidFill>
            <a:schemeClr val="accent3"/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200" b="1" baseline="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SaaS</a:t>
            </a:r>
            <a:endParaRPr lang="en-US" altLang="zh-CN" sz="1200" b="1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lang="zh-CN" altLang="en-US" sz="1200" b="1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服务</a:t>
            </a:r>
          </a:p>
        </p:txBody>
      </p:sp>
      <p:sp>
        <p:nvSpPr>
          <p:cNvPr id="6" name="矩形 5"/>
          <p:cNvSpPr/>
          <p:nvPr/>
        </p:nvSpPr>
        <p:spPr>
          <a:xfrm>
            <a:off x="6347359" y="2825439"/>
            <a:ext cx="1080000" cy="78884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200" b="1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Yarn</a:t>
            </a:r>
            <a:endParaRPr lang="zh-CN" altLang="en-US" sz="1200" b="1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lang="en-US" altLang="zh-CN" sz="1200" b="1" baseline="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Mesos</a:t>
            </a:r>
            <a:endParaRPr lang="zh-CN" altLang="en-US" sz="1200" b="1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12167" y="2787774"/>
            <a:ext cx="3399793" cy="7920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200" b="1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12167" y="2100752"/>
            <a:ext cx="1080120" cy="47099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平台管理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008265" y="2110992"/>
            <a:ext cx="1079998" cy="46075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06911" y="2110991"/>
            <a:ext cx="1005049" cy="4607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服务管理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7584" y="1491630"/>
            <a:ext cx="1593110" cy="3600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界面</a:t>
            </a:r>
            <a:r>
              <a:rPr lang="en-US" altLang="zh-CN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UI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32847" y="3215822"/>
            <a:ext cx="1080000" cy="360040"/>
          </a:xfrm>
          <a:prstGeom prst="rect">
            <a:avLst/>
          </a:prstGeom>
          <a:solidFill>
            <a:schemeClr val="accent3"/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第三方服务</a:t>
            </a:r>
          </a:p>
        </p:txBody>
      </p:sp>
      <p:sp>
        <p:nvSpPr>
          <p:cNvPr id="14" name="矩形 13"/>
          <p:cNvSpPr/>
          <p:nvPr/>
        </p:nvSpPr>
        <p:spPr>
          <a:xfrm>
            <a:off x="6347358" y="2407123"/>
            <a:ext cx="1080000" cy="360000"/>
          </a:xfrm>
          <a:prstGeom prst="rect">
            <a:avLst/>
          </a:prstGeom>
          <a:solidFill>
            <a:schemeClr val="accent3"/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第三方服务</a:t>
            </a:r>
          </a:p>
        </p:txBody>
      </p:sp>
      <p:cxnSp>
        <p:nvCxnSpPr>
          <p:cNvPr id="18" name="直线箭头连接符 17"/>
          <p:cNvCxnSpPr/>
          <p:nvPr/>
        </p:nvCxnSpPr>
        <p:spPr>
          <a:xfrm flipH="1" flipV="1">
            <a:off x="4211962" y="2166357"/>
            <a:ext cx="3528390" cy="15023"/>
          </a:xfrm>
          <a:prstGeom prst="straightConnector1">
            <a:avLst/>
          </a:prstGeom>
          <a:ln w="9525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2" idx="0"/>
          </p:cNvCxnSpPr>
          <p:nvPr/>
        </p:nvCxnSpPr>
        <p:spPr>
          <a:xfrm rot="16200000" flipV="1">
            <a:off x="4544369" y="2187344"/>
            <a:ext cx="698018" cy="1358938"/>
          </a:xfrm>
          <a:prstGeom prst="bentConnector2">
            <a:avLst/>
          </a:prstGeom>
          <a:ln w="9525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4" idx="1"/>
            <a:endCxn id="10" idx="3"/>
          </p:cNvCxnSpPr>
          <p:nvPr/>
        </p:nvCxnSpPr>
        <p:spPr>
          <a:xfrm rot="10800000">
            <a:off x="4211960" y="2341371"/>
            <a:ext cx="2135398" cy="245753"/>
          </a:xfrm>
          <a:prstGeom prst="bentConnector3">
            <a:avLst>
              <a:gd name="adj1" fmla="val 16936"/>
            </a:avLst>
          </a:prstGeom>
          <a:ln w="9525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769085" y="2103239"/>
            <a:ext cx="1214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 err="1" smtClean="0"/>
              <a:t>ServiceBroker</a:t>
            </a:r>
            <a:endParaRPr kumimoji="1" lang="zh-CN" altLang="en-US" sz="1400" b="1" dirty="0"/>
          </a:p>
        </p:txBody>
      </p:sp>
      <p:sp>
        <p:nvSpPr>
          <p:cNvPr id="51" name="矩形 50"/>
          <p:cNvSpPr/>
          <p:nvPr/>
        </p:nvSpPr>
        <p:spPr>
          <a:xfrm>
            <a:off x="2708726" y="1491630"/>
            <a:ext cx="1503234" cy="3600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客户端</a:t>
            </a:r>
            <a:r>
              <a:rPr lang="en-US" altLang="zh-CN" sz="12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CLI</a:t>
            </a:r>
            <a:endParaRPr lang="zh-CN" altLang="en-US" sz="12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38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架构原则</a:t>
            </a:r>
            <a:r>
              <a:rPr kumimoji="1" lang="en-US" altLang="zh-CN" dirty="0" smtClean="0"/>
              <a:t>：</a:t>
            </a:r>
            <a:r>
              <a:rPr kumimoji="1" lang="zh-CN" altLang="en-US" dirty="0" smtClean="0"/>
              <a:t>拥抱开源和开放标准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52594"/>
            <a:ext cx="1944216" cy="1657365"/>
          </a:xfrm>
          <a:prstGeom prst="rect">
            <a:avLst/>
          </a:prstGeom>
        </p:spPr>
      </p:pic>
      <p:sp>
        <p:nvSpPr>
          <p:cNvPr id="5" name="TextBox 31"/>
          <p:cNvSpPr txBox="1"/>
          <p:nvPr/>
        </p:nvSpPr>
        <p:spPr>
          <a:xfrm>
            <a:off x="3419872" y="1377643"/>
            <a:ext cx="381642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开源是全球智力的超级大协作，有助于快速迭代和完善</a:t>
            </a:r>
          </a:p>
          <a:p>
            <a:pPr marL="214313" indent="-214313" defTabSz="685732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开源和开放标准意味着非锁定，无论对自己、客户还是合作伙伴</a:t>
            </a:r>
          </a:p>
        </p:txBody>
      </p:sp>
    </p:spTree>
    <p:extLst>
      <p:ext uri="{BB962C8B-B14F-4D97-AF65-F5344CB8AC3E}">
        <p14:creationId xmlns:p14="http://schemas.microsoft.com/office/powerpoint/2010/main" val="68047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err="1"/>
              <a:t>DataFoundry</a:t>
            </a:r>
            <a:r>
              <a:rPr kumimoji="1" lang="en-US" altLang="en-US" dirty="0" err="1" smtClean="0"/>
              <a:t>技术</a:t>
            </a:r>
            <a:r>
              <a:rPr kumimoji="1" lang="zh-CN" altLang="en-US" smtClean="0"/>
              <a:t>组件</a:t>
            </a:r>
            <a:r>
              <a:rPr kumimoji="1" lang="en-US" altLang="zh-CN" smtClean="0"/>
              <a:t>（1</a:t>
            </a:r>
            <a:r>
              <a:rPr kumimoji="1" lang="zh-CN" altLang="en-US" dirty="0" smtClean="0"/>
              <a:t>）</a:t>
            </a:r>
            <a:r>
              <a:rPr kumimoji="1" lang="zh-CN" altLang="en-US" dirty="0"/>
              <a:t>：</a:t>
            </a:r>
            <a:r>
              <a:rPr kumimoji="1" lang="en-US" altLang="zh-CN" dirty="0" err="1"/>
              <a:t>Docker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211960" y="1078161"/>
            <a:ext cx="4752528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400" dirty="0" smtClean="0">
                <a:solidFill>
                  <a:srgbClr val="FF6600"/>
                </a:solidFill>
                <a:latin typeface="微软雅黑"/>
                <a:ea typeface="微软雅黑"/>
                <a:cs typeface="微软雅黑"/>
              </a:rPr>
              <a:t>Build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 以集装箱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（</a:t>
            </a:r>
            <a:r>
              <a:rPr lang="en-US" altLang="zh-CN" sz="1400" dirty="0">
                <a:latin typeface="微软雅黑"/>
                <a:ea typeface="微软雅黑"/>
                <a:cs typeface="微软雅黑"/>
              </a:rPr>
              <a:t>Container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）为单位管理应用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，它将所有应用的依赖都打成一个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包，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不用担心环境、底层平台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、语言之间的差异。将</a:t>
            </a:r>
            <a:r>
              <a:rPr lang="en-US" altLang="zh-CN" sz="1400" dirty="0">
                <a:latin typeface="微软雅黑"/>
                <a:ea typeface="微软雅黑"/>
                <a:cs typeface="微软雅黑"/>
              </a:rPr>
              <a:t>App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变成一种标准化的、可移植的、自管理的组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件。</a:t>
            </a:r>
            <a:endParaRPr lang="en-US" altLang="zh-CN" sz="1400" dirty="0" smtClean="0"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400" dirty="0" smtClean="0">
                <a:solidFill>
                  <a:srgbClr val="FF6600"/>
                </a:solidFill>
                <a:latin typeface="微软雅黑"/>
                <a:ea typeface="微软雅黑"/>
                <a:cs typeface="微软雅黑"/>
              </a:rPr>
              <a:t>Ship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 自定义应用的生命周期，开发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、调试、运行，最终非常方便和一致地运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行在</a:t>
            </a:r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Production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环境下。</a:t>
            </a:r>
            <a:endParaRPr lang="en-US" altLang="zh-CN" sz="1400" dirty="0" smtClean="0"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400" dirty="0" smtClean="0">
                <a:solidFill>
                  <a:srgbClr val="FF6600"/>
                </a:solidFill>
                <a:latin typeface="微软雅黑"/>
                <a:ea typeface="微软雅黑"/>
                <a:cs typeface="微软雅黑"/>
              </a:rPr>
              <a:t>Run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 跨平台部署，可伸缩、安全、稳定</a:t>
            </a:r>
            <a:r>
              <a:rPr lang="zh-CN" altLang="en-US" sz="1600" dirty="0" smtClean="0">
                <a:latin typeface="微软雅黑"/>
                <a:ea typeface="微软雅黑"/>
                <a:cs typeface="微软雅黑"/>
              </a:rPr>
              <a:t>。</a:t>
            </a:r>
            <a:endParaRPr lang="zh-CN" altLang="en-US" sz="16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7061" y="4191778"/>
            <a:ext cx="86409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以</a:t>
            </a:r>
            <a:r>
              <a:rPr lang="en-US" altLang="zh-CN" sz="1600" b="1" dirty="0" err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Docker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封装应用，使得应用可以灵活构建、灵活迁移。不再受限于具体的语言和工具。</a:t>
            </a:r>
            <a:endParaRPr lang="zh-CN" altLang="en-US" sz="1600" b="1" dirty="0">
              <a:solidFill>
                <a:schemeClr val="accent5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877628"/>
            <a:ext cx="3809834" cy="108217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3"/>
            <a:ext cx="19975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https://www.docker.com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2" y="3425288"/>
            <a:ext cx="3936345" cy="36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8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err="1"/>
              <a:t>DataFoundry</a:t>
            </a:r>
            <a:r>
              <a:rPr kumimoji="1" lang="en-US" altLang="en-US" dirty="0" err="1" smtClean="0"/>
              <a:t>技术</a:t>
            </a:r>
            <a:r>
              <a:rPr kumimoji="1" lang="zh-CN" altLang="en-US" dirty="0" smtClean="0"/>
              <a:t>组件</a:t>
            </a:r>
            <a:r>
              <a:rPr kumimoji="1" lang="en-US" altLang="zh-CN" dirty="0" smtClean="0"/>
              <a:t>（2</a:t>
            </a:r>
            <a:r>
              <a:rPr kumimoji="1" lang="zh-CN" altLang="en-US" dirty="0" smtClean="0"/>
              <a:t>）：</a:t>
            </a:r>
            <a:r>
              <a:rPr lang="en-US" altLang="zh-CN" dirty="0" err="1"/>
              <a:t>Kubernetes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532046" y="870073"/>
            <a:ext cx="41444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/>
                <a:ea typeface="微软雅黑"/>
                <a:cs typeface="微软雅黑"/>
              </a:rPr>
              <a:t>大海航行靠舵手</a:t>
            </a:r>
          </a:p>
          <a:p>
            <a:pPr>
              <a:lnSpc>
                <a:spcPct val="150000"/>
              </a:lnSpc>
            </a:pPr>
            <a:r>
              <a:rPr lang="en-US" altLang="zh-TW" sz="1600" dirty="0" smtClean="0">
                <a:latin typeface="微软雅黑"/>
                <a:ea typeface="微软雅黑"/>
                <a:cs typeface="微软雅黑"/>
              </a:rPr>
              <a:t>Google</a:t>
            </a:r>
            <a:r>
              <a:rPr lang="zh-CN" altLang="en-US" sz="1600" dirty="0" smtClean="0">
                <a:latin typeface="微软雅黑"/>
                <a:ea typeface="微软雅黑"/>
                <a:cs typeface="微软雅黑"/>
              </a:rPr>
              <a:t>开源的</a:t>
            </a:r>
            <a:r>
              <a:rPr lang="en-US" altLang="zh-TW" sz="1600" dirty="0" err="1" smtClean="0">
                <a:latin typeface="微软雅黑"/>
                <a:ea typeface="微软雅黑"/>
                <a:cs typeface="微软雅黑"/>
              </a:rPr>
              <a:t>Docker</a:t>
            </a:r>
            <a:r>
              <a:rPr lang="zh-TW" altLang="en-US" sz="1600" dirty="0" smtClean="0">
                <a:latin typeface="微软雅黑"/>
                <a:ea typeface="微软雅黑"/>
                <a:cs typeface="微软雅黑"/>
              </a:rPr>
              <a:t>容器的集群管理</a:t>
            </a:r>
            <a:r>
              <a:rPr lang="zh-CN" altLang="en-US" sz="1600" dirty="0" smtClean="0">
                <a:latin typeface="微软雅黑"/>
                <a:ea typeface="微软雅黑"/>
                <a:cs typeface="微软雅黑"/>
              </a:rPr>
              <a:t>平台</a:t>
            </a:r>
            <a:endParaRPr lang="zh-CN" altLang="en-US" sz="16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1567" y="2643942"/>
            <a:ext cx="1476174" cy="1656000"/>
          </a:xfrm>
          <a:prstGeom prst="rect">
            <a:avLst/>
          </a:prstGeom>
          <a:noFill/>
          <a:ln w="38100" cmpd="sng">
            <a:solidFill>
              <a:srgbClr val="3886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服务注册</a:t>
            </a:r>
          </a:p>
          <a:p>
            <a:pPr algn="ctr"/>
            <a:r>
              <a:rPr kumimoji="1"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服务发现</a:t>
            </a:r>
          </a:p>
        </p:txBody>
      </p:sp>
      <p:sp>
        <p:nvSpPr>
          <p:cNvPr id="11" name="矩形 10"/>
          <p:cNvSpPr/>
          <p:nvPr/>
        </p:nvSpPr>
        <p:spPr>
          <a:xfrm>
            <a:off x="5576152" y="2643758"/>
            <a:ext cx="1476174" cy="1656000"/>
          </a:xfrm>
          <a:prstGeom prst="rect">
            <a:avLst/>
          </a:prstGeom>
          <a:noFill/>
          <a:ln w="38100" cmpd="sng">
            <a:solidFill>
              <a:srgbClr val="3886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容器网络</a:t>
            </a:r>
            <a:endParaRPr kumimoji="1" lang="zh-CN" altLang="en-US" sz="14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11766" y="2643758"/>
            <a:ext cx="1476174" cy="1656000"/>
          </a:xfrm>
          <a:prstGeom prst="rect">
            <a:avLst/>
          </a:prstGeom>
          <a:noFill/>
          <a:ln w="38100" cmpd="sng">
            <a:solidFill>
              <a:srgbClr val="3886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高可用</a:t>
            </a:r>
          </a:p>
          <a:p>
            <a:pPr algn="ctr"/>
            <a:r>
              <a:rPr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负载均衡</a:t>
            </a:r>
            <a:endParaRPr lang="zh-CN" altLang="en-US" sz="14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02962" y="2643758"/>
            <a:ext cx="1476174" cy="1656000"/>
          </a:xfrm>
          <a:prstGeom prst="rect">
            <a:avLst/>
          </a:prstGeom>
          <a:noFill/>
          <a:ln w="38100" cmpd="sng">
            <a:solidFill>
              <a:srgbClr val="3886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应用编排</a:t>
            </a:r>
            <a:endParaRPr kumimoji="1" lang="zh-CN" altLang="en-US" sz="14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376352" y="2643942"/>
            <a:ext cx="1476174" cy="1656000"/>
          </a:xfrm>
          <a:prstGeom prst="rect">
            <a:avLst/>
          </a:prstGeom>
          <a:noFill/>
          <a:ln w="38100" cmpd="sng">
            <a:solidFill>
              <a:srgbClr val="3886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租户管理</a:t>
            </a:r>
            <a:endParaRPr kumimoji="1" lang="zh-CN" altLang="en-US" sz="14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5" name="组合 200"/>
          <p:cNvGrpSpPr/>
          <p:nvPr/>
        </p:nvGrpSpPr>
        <p:grpSpPr>
          <a:xfrm>
            <a:off x="571606" y="3363838"/>
            <a:ext cx="750888" cy="776288"/>
            <a:chOff x="2590800" y="717550"/>
            <a:chExt cx="750888" cy="776288"/>
          </a:xfrm>
          <a:solidFill>
            <a:srgbClr val="3886F1"/>
          </a:solidFill>
        </p:grpSpPr>
        <p:sp>
          <p:nvSpPr>
            <p:cNvPr id="26" name="Freeform 187"/>
            <p:cNvSpPr>
              <a:spLocks/>
            </p:cNvSpPr>
            <p:nvPr/>
          </p:nvSpPr>
          <p:spPr bwMode="auto">
            <a:xfrm>
              <a:off x="2590800" y="1030288"/>
              <a:ext cx="225425" cy="130175"/>
            </a:xfrm>
            <a:custGeom>
              <a:avLst/>
              <a:gdLst>
                <a:gd name="T0" fmla="*/ 44 w 142"/>
                <a:gd name="T1" fmla="*/ 10 h 82"/>
                <a:gd name="T2" fmla="*/ 44 w 142"/>
                <a:gd name="T3" fmla="*/ 10 h 82"/>
                <a:gd name="T4" fmla="*/ 16 w 142"/>
                <a:gd name="T5" fmla="*/ 46 h 82"/>
                <a:gd name="T6" fmla="*/ 2 w 142"/>
                <a:gd name="T7" fmla="*/ 64 h 82"/>
                <a:gd name="T8" fmla="*/ 2 w 142"/>
                <a:gd name="T9" fmla="*/ 64 h 82"/>
                <a:gd name="T10" fmla="*/ 0 w 142"/>
                <a:gd name="T11" fmla="*/ 70 h 82"/>
                <a:gd name="T12" fmla="*/ 0 w 142"/>
                <a:gd name="T13" fmla="*/ 76 h 82"/>
                <a:gd name="T14" fmla="*/ 4 w 142"/>
                <a:gd name="T15" fmla="*/ 80 h 82"/>
                <a:gd name="T16" fmla="*/ 12 w 142"/>
                <a:gd name="T17" fmla="*/ 82 h 82"/>
                <a:gd name="T18" fmla="*/ 48 w 142"/>
                <a:gd name="T19" fmla="*/ 82 h 82"/>
                <a:gd name="T20" fmla="*/ 48 w 142"/>
                <a:gd name="T21" fmla="*/ 82 h 82"/>
                <a:gd name="T22" fmla="*/ 94 w 142"/>
                <a:gd name="T23" fmla="*/ 82 h 82"/>
                <a:gd name="T24" fmla="*/ 128 w 142"/>
                <a:gd name="T25" fmla="*/ 82 h 82"/>
                <a:gd name="T26" fmla="*/ 128 w 142"/>
                <a:gd name="T27" fmla="*/ 82 h 82"/>
                <a:gd name="T28" fmla="*/ 136 w 142"/>
                <a:gd name="T29" fmla="*/ 80 h 82"/>
                <a:gd name="T30" fmla="*/ 142 w 142"/>
                <a:gd name="T31" fmla="*/ 76 h 82"/>
                <a:gd name="T32" fmla="*/ 142 w 142"/>
                <a:gd name="T33" fmla="*/ 70 h 82"/>
                <a:gd name="T34" fmla="*/ 138 w 142"/>
                <a:gd name="T35" fmla="*/ 64 h 82"/>
                <a:gd name="T36" fmla="*/ 126 w 142"/>
                <a:gd name="T37" fmla="*/ 46 h 82"/>
                <a:gd name="T38" fmla="*/ 126 w 142"/>
                <a:gd name="T39" fmla="*/ 46 h 82"/>
                <a:gd name="T40" fmla="*/ 98 w 142"/>
                <a:gd name="T41" fmla="*/ 10 h 82"/>
                <a:gd name="T42" fmla="*/ 94 w 142"/>
                <a:gd name="T43" fmla="*/ 4 h 82"/>
                <a:gd name="T44" fmla="*/ 50 w 142"/>
                <a:gd name="T45" fmla="*/ 0 h 82"/>
                <a:gd name="T46" fmla="*/ 44 w 142"/>
                <a:gd name="T47" fmla="*/ 1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82">
                  <a:moveTo>
                    <a:pt x="44" y="10"/>
                  </a:moveTo>
                  <a:lnTo>
                    <a:pt x="44" y="10"/>
                  </a:lnTo>
                  <a:lnTo>
                    <a:pt x="16" y="46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70"/>
                  </a:lnTo>
                  <a:lnTo>
                    <a:pt x="0" y="76"/>
                  </a:lnTo>
                  <a:lnTo>
                    <a:pt x="4" y="80"/>
                  </a:lnTo>
                  <a:lnTo>
                    <a:pt x="12" y="82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94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36" y="80"/>
                  </a:lnTo>
                  <a:lnTo>
                    <a:pt x="142" y="76"/>
                  </a:lnTo>
                  <a:lnTo>
                    <a:pt x="142" y="70"/>
                  </a:lnTo>
                  <a:lnTo>
                    <a:pt x="138" y="64"/>
                  </a:lnTo>
                  <a:lnTo>
                    <a:pt x="126" y="46"/>
                  </a:lnTo>
                  <a:lnTo>
                    <a:pt x="126" y="46"/>
                  </a:lnTo>
                  <a:lnTo>
                    <a:pt x="98" y="10"/>
                  </a:lnTo>
                  <a:lnTo>
                    <a:pt x="94" y="4"/>
                  </a:lnTo>
                  <a:lnTo>
                    <a:pt x="50" y="0"/>
                  </a:lnTo>
                  <a:lnTo>
                    <a:pt x="4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7" name="Freeform 188"/>
            <p:cNvSpPr>
              <a:spLocks/>
            </p:cNvSpPr>
            <p:nvPr/>
          </p:nvSpPr>
          <p:spPr bwMode="auto">
            <a:xfrm>
              <a:off x="2635250" y="717550"/>
              <a:ext cx="293687" cy="322263"/>
            </a:xfrm>
            <a:custGeom>
              <a:avLst/>
              <a:gdLst>
                <a:gd name="T0" fmla="*/ 181 w 185"/>
                <a:gd name="T1" fmla="*/ 187 h 203"/>
                <a:gd name="T2" fmla="*/ 156 w 185"/>
                <a:gd name="T3" fmla="*/ 158 h 203"/>
                <a:gd name="T4" fmla="*/ 136 w 185"/>
                <a:gd name="T5" fmla="*/ 134 h 203"/>
                <a:gd name="T6" fmla="*/ 118 w 185"/>
                <a:gd name="T7" fmla="*/ 114 h 203"/>
                <a:gd name="T8" fmla="*/ 118 w 185"/>
                <a:gd name="T9" fmla="*/ 114 h 203"/>
                <a:gd name="T10" fmla="*/ 88 w 185"/>
                <a:gd name="T11" fmla="*/ 80 h 203"/>
                <a:gd name="T12" fmla="*/ 72 w 185"/>
                <a:gd name="T13" fmla="*/ 60 h 203"/>
                <a:gd name="T14" fmla="*/ 52 w 185"/>
                <a:gd name="T15" fmla="*/ 38 h 203"/>
                <a:gd name="T16" fmla="*/ 24 w 185"/>
                <a:gd name="T17" fmla="*/ 6 h 203"/>
                <a:gd name="T18" fmla="*/ 24 w 185"/>
                <a:gd name="T19" fmla="*/ 6 h 203"/>
                <a:gd name="T20" fmla="*/ 18 w 185"/>
                <a:gd name="T21" fmla="*/ 0 h 203"/>
                <a:gd name="T22" fmla="*/ 14 w 185"/>
                <a:gd name="T23" fmla="*/ 0 h 203"/>
                <a:gd name="T24" fmla="*/ 10 w 185"/>
                <a:gd name="T25" fmla="*/ 4 h 203"/>
                <a:gd name="T26" fmla="*/ 8 w 185"/>
                <a:gd name="T27" fmla="*/ 10 h 203"/>
                <a:gd name="T28" fmla="*/ 6 w 185"/>
                <a:gd name="T29" fmla="*/ 64 h 203"/>
                <a:gd name="T30" fmla="*/ 6 w 185"/>
                <a:gd name="T31" fmla="*/ 64 h 203"/>
                <a:gd name="T32" fmla="*/ 2 w 185"/>
                <a:gd name="T33" fmla="*/ 110 h 203"/>
                <a:gd name="T34" fmla="*/ 0 w 185"/>
                <a:gd name="T35" fmla="*/ 163 h 203"/>
                <a:gd name="T36" fmla="*/ 0 w 185"/>
                <a:gd name="T37" fmla="*/ 163 h 203"/>
                <a:gd name="T38" fmla="*/ 0 w 185"/>
                <a:gd name="T39" fmla="*/ 171 h 203"/>
                <a:gd name="T40" fmla="*/ 6 w 185"/>
                <a:gd name="T41" fmla="*/ 179 h 203"/>
                <a:gd name="T42" fmla="*/ 12 w 185"/>
                <a:gd name="T43" fmla="*/ 185 h 203"/>
                <a:gd name="T44" fmla="*/ 22 w 185"/>
                <a:gd name="T45" fmla="*/ 189 h 203"/>
                <a:gd name="T46" fmla="*/ 22 w 185"/>
                <a:gd name="T47" fmla="*/ 189 h 203"/>
                <a:gd name="T48" fmla="*/ 66 w 185"/>
                <a:gd name="T49" fmla="*/ 193 h 203"/>
                <a:gd name="T50" fmla="*/ 74 w 185"/>
                <a:gd name="T51" fmla="*/ 193 h 203"/>
                <a:gd name="T52" fmla="*/ 74 w 185"/>
                <a:gd name="T53" fmla="*/ 193 h 203"/>
                <a:gd name="T54" fmla="*/ 120 w 185"/>
                <a:gd name="T55" fmla="*/ 197 h 203"/>
                <a:gd name="T56" fmla="*/ 174 w 185"/>
                <a:gd name="T57" fmla="*/ 203 h 203"/>
                <a:gd name="T58" fmla="*/ 174 w 185"/>
                <a:gd name="T59" fmla="*/ 203 h 203"/>
                <a:gd name="T60" fmla="*/ 181 w 185"/>
                <a:gd name="T61" fmla="*/ 203 h 203"/>
                <a:gd name="T62" fmla="*/ 185 w 185"/>
                <a:gd name="T63" fmla="*/ 199 h 203"/>
                <a:gd name="T64" fmla="*/ 185 w 185"/>
                <a:gd name="T65" fmla="*/ 195 h 203"/>
                <a:gd name="T66" fmla="*/ 181 w 185"/>
                <a:gd name="T67" fmla="*/ 187 h 203"/>
                <a:gd name="T68" fmla="*/ 181 w 185"/>
                <a:gd name="T69" fmla="*/ 187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5" h="203">
                  <a:moveTo>
                    <a:pt x="181" y="187"/>
                  </a:moveTo>
                  <a:lnTo>
                    <a:pt x="156" y="158"/>
                  </a:lnTo>
                  <a:lnTo>
                    <a:pt x="136" y="134"/>
                  </a:lnTo>
                  <a:lnTo>
                    <a:pt x="118" y="114"/>
                  </a:lnTo>
                  <a:lnTo>
                    <a:pt x="118" y="114"/>
                  </a:lnTo>
                  <a:lnTo>
                    <a:pt x="88" y="80"/>
                  </a:lnTo>
                  <a:lnTo>
                    <a:pt x="72" y="60"/>
                  </a:lnTo>
                  <a:lnTo>
                    <a:pt x="52" y="3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8" y="10"/>
                  </a:lnTo>
                  <a:lnTo>
                    <a:pt x="6" y="64"/>
                  </a:lnTo>
                  <a:lnTo>
                    <a:pt x="6" y="64"/>
                  </a:lnTo>
                  <a:lnTo>
                    <a:pt x="2" y="110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71"/>
                  </a:lnTo>
                  <a:lnTo>
                    <a:pt x="6" y="179"/>
                  </a:lnTo>
                  <a:lnTo>
                    <a:pt x="12" y="185"/>
                  </a:lnTo>
                  <a:lnTo>
                    <a:pt x="22" y="189"/>
                  </a:lnTo>
                  <a:lnTo>
                    <a:pt x="22" y="189"/>
                  </a:lnTo>
                  <a:lnTo>
                    <a:pt x="66" y="193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120" y="197"/>
                  </a:lnTo>
                  <a:lnTo>
                    <a:pt x="174" y="203"/>
                  </a:lnTo>
                  <a:lnTo>
                    <a:pt x="174" y="203"/>
                  </a:lnTo>
                  <a:lnTo>
                    <a:pt x="181" y="203"/>
                  </a:lnTo>
                  <a:lnTo>
                    <a:pt x="185" y="199"/>
                  </a:lnTo>
                  <a:lnTo>
                    <a:pt x="185" y="195"/>
                  </a:lnTo>
                  <a:lnTo>
                    <a:pt x="181" y="187"/>
                  </a:lnTo>
                  <a:lnTo>
                    <a:pt x="181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8" name="Freeform 189"/>
            <p:cNvSpPr>
              <a:spLocks/>
            </p:cNvSpPr>
            <p:nvPr/>
          </p:nvSpPr>
          <p:spPr bwMode="auto">
            <a:xfrm>
              <a:off x="2765425" y="749300"/>
              <a:ext cx="188912" cy="193675"/>
            </a:xfrm>
            <a:custGeom>
              <a:avLst/>
              <a:gdLst>
                <a:gd name="T0" fmla="*/ 115 w 119"/>
                <a:gd name="T1" fmla="*/ 4 h 122"/>
                <a:gd name="T2" fmla="*/ 115 w 119"/>
                <a:gd name="T3" fmla="*/ 4 h 122"/>
                <a:gd name="T4" fmla="*/ 111 w 119"/>
                <a:gd name="T5" fmla="*/ 0 h 122"/>
                <a:gd name="T6" fmla="*/ 103 w 119"/>
                <a:gd name="T7" fmla="*/ 0 h 122"/>
                <a:gd name="T8" fmla="*/ 97 w 119"/>
                <a:gd name="T9" fmla="*/ 2 h 122"/>
                <a:gd name="T10" fmla="*/ 92 w 119"/>
                <a:gd name="T11" fmla="*/ 4 h 122"/>
                <a:gd name="T12" fmla="*/ 92 w 119"/>
                <a:gd name="T13" fmla="*/ 4 h 122"/>
                <a:gd name="T14" fmla="*/ 86 w 119"/>
                <a:gd name="T15" fmla="*/ 12 h 122"/>
                <a:gd name="T16" fmla="*/ 84 w 119"/>
                <a:gd name="T17" fmla="*/ 18 h 122"/>
                <a:gd name="T18" fmla="*/ 56 w 119"/>
                <a:gd name="T19" fmla="*/ 26 h 122"/>
                <a:gd name="T20" fmla="*/ 56 w 119"/>
                <a:gd name="T21" fmla="*/ 26 h 122"/>
                <a:gd name="T22" fmla="*/ 24 w 119"/>
                <a:gd name="T23" fmla="*/ 34 h 122"/>
                <a:gd name="T24" fmla="*/ 0 w 119"/>
                <a:gd name="T25" fmla="*/ 40 h 122"/>
                <a:gd name="T26" fmla="*/ 14 w 119"/>
                <a:gd name="T27" fmla="*/ 54 h 122"/>
                <a:gd name="T28" fmla="*/ 14 w 119"/>
                <a:gd name="T29" fmla="*/ 54 h 122"/>
                <a:gd name="T30" fmla="*/ 30 w 119"/>
                <a:gd name="T31" fmla="*/ 50 h 122"/>
                <a:gd name="T32" fmla="*/ 62 w 119"/>
                <a:gd name="T33" fmla="*/ 42 h 122"/>
                <a:gd name="T34" fmla="*/ 62 w 119"/>
                <a:gd name="T35" fmla="*/ 42 h 122"/>
                <a:gd name="T36" fmla="*/ 68 w 119"/>
                <a:gd name="T37" fmla="*/ 42 h 122"/>
                <a:gd name="T38" fmla="*/ 72 w 119"/>
                <a:gd name="T39" fmla="*/ 44 h 122"/>
                <a:gd name="T40" fmla="*/ 74 w 119"/>
                <a:gd name="T41" fmla="*/ 48 h 122"/>
                <a:gd name="T42" fmla="*/ 72 w 119"/>
                <a:gd name="T43" fmla="*/ 54 h 122"/>
                <a:gd name="T44" fmla="*/ 64 w 119"/>
                <a:gd name="T45" fmla="*/ 86 h 122"/>
                <a:gd name="T46" fmla="*/ 64 w 119"/>
                <a:gd name="T47" fmla="*/ 86 h 122"/>
                <a:gd name="T48" fmla="*/ 58 w 119"/>
                <a:gd name="T49" fmla="*/ 106 h 122"/>
                <a:gd name="T50" fmla="*/ 72 w 119"/>
                <a:gd name="T51" fmla="*/ 122 h 122"/>
                <a:gd name="T52" fmla="*/ 80 w 119"/>
                <a:gd name="T53" fmla="*/ 92 h 122"/>
                <a:gd name="T54" fmla="*/ 80 w 119"/>
                <a:gd name="T55" fmla="*/ 92 h 122"/>
                <a:gd name="T56" fmla="*/ 90 w 119"/>
                <a:gd name="T57" fmla="*/ 60 h 122"/>
                <a:gd name="T58" fmla="*/ 97 w 119"/>
                <a:gd name="T59" fmla="*/ 34 h 122"/>
                <a:gd name="T60" fmla="*/ 97 w 119"/>
                <a:gd name="T61" fmla="*/ 34 h 122"/>
                <a:gd name="T62" fmla="*/ 103 w 119"/>
                <a:gd name="T63" fmla="*/ 32 h 122"/>
                <a:gd name="T64" fmla="*/ 111 w 119"/>
                <a:gd name="T65" fmla="*/ 28 h 122"/>
                <a:gd name="T66" fmla="*/ 111 w 119"/>
                <a:gd name="T67" fmla="*/ 28 h 122"/>
                <a:gd name="T68" fmla="*/ 115 w 119"/>
                <a:gd name="T69" fmla="*/ 22 h 122"/>
                <a:gd name="T70" fmla="*/ 117 w 119"/>
                <a:gd name="T71" fmla="*/ 16 h 122"/>
                <a:gd name="T72" fmla="*/ 119 w 119"/>
                <a:gd name="T73" fmla="*/ 10 h 122"/>
                <a:gd name="T74" fmla="*/ 115 w 119"/>
                <a:gd name="T75" fmla="*/ 4 h 122"/>
                <a:gd name="T76" fmla="*/ 115 w 119"/>
                <a:gd name="T77" fmla="*/ 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9" h="122">
                  <a:moveTo>
                    <a:pt x="115" y="4"/>
                  </a:moveTo>
                  <a:lnTo>
                    <a:pt x="115" y="4"/>
                  </a:lnTo>
                  <a:lnTo>
                    <a:pt x="111" y="0"/>
                  </a:lnTo>
                  <a:lnTo>
                    <a:pt x="103" y="0"/>
                  </a:lnTo>
                  <a:lnTo>
                    <a:pt x="97" y="2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86" y="12"/>
                  </a:lnTo>
                  <a:lnTo>
                    <a:pt x="84" y="18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24" y="34"/>
                  </a:lnTo>
                  <a:lnTo>
                    <a:pt x="0" y="40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30" y="50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8" y="42"/>
                  </a:lnTo>
                  <a:lnTo>
                    <a:pt x="72" y="44"/>
                  </a:lnTo>
                  <a:lnTo>
                    <a:pt x="74" y="48"/>
                  </a:lnTo>
                  <a:lnTo>
                    <a:pt x="72" y="54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58" y="106"/>
                  </a:lnTo>
                  <a:lnTo>
                    <a:pt x="72" y="122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90" y="60"/>
                  </a:lnTo>
                  <a:lnTo>
                    <a:pt x="97" y="34"/>
                  </a:lnTo>
                  <a:lnTo>
                    <a:pt x="97" y="34"/>
                  </a:lnTo>
                  <a:lnTo>
                    <a:pt x="103" y="32"/>
                  </a:lnTo>
                  <a:lnTo>
                    <a:pt x="111" y="28"/>
                  </a:lnTo>
                  <a:lnTo>
                    <a:pt x="111" y="28"/>
                  </a:lnTo>
                  <a:lnTo>
                    <a:pt x="115" y="22"/>
                  </a:lnTo>
                  <a:lnTo>
                    <a:pt x="117" y="16"/>
                  </a:lnTo>
                  <a:lnTo>
                    <a:pt x="119" y="10"/>
                  </a:lnTo>
                  <a:lnTo>
                    <a:pt x="115" y="4"/>
                  </a:lnTo>
                  <a:lnTo>
                    <a:pt x="115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9" name="Freeform 190"/>
            <p:cNvSpPr>
              <a:spLocks/>
            </p:cNvSpPr>
            <p:nvPr/>
          </p:nvSpPr>
          <p:spPr bwMode="auto">
            <a:xfrm>
              <a:off x="3014663" y="815975"/>
              <a:ext cx="279400" cy="265113"/>
            </a:xfrm>
            <a:custGeom>
              <a:avLst/>
              <a:gdLst>
                <a:gd name="T0" fmla="*/ 12 w 176"/>
                <a:gd name="T1" fmla="*/ 24 h 167"/>
                <a:gd name="T2" fmla="*/ 152 w 176"/>
                <a:gd name="T3" fmla="*/ 24 h 167"/>
                <a:gd name="T4" fmla="*/ 152 w 176"/>
                <a:gd name="T5" fmla="*/ 155 h 167"/>
                <a:gd name="T6" fmla="*/ 152 w 176"/>
                <a:gd name="T7" fmla="*/ 155 h 167"/>
                <a:gd name="T8" fmla="*/ 154 w 176"/>
                <a:gd name="T9" fmla="*/ 161 h 167"/>
                <a:gd name="T10" fmla="*/ 156 w 176"/>
                <a:gd name="T11" fmla="*/ 165 h 167"/>
                <a:gd name="T12" fmla="*/ 160 w 176"/>
                <a:gd name="T13" fmla="*/ 167 h 167"/>
                <a:gd name="T14" fmla="*/ 164 w 176"/>
                <a:gd name="T15" fmla="*/ 167 h 167"/>
                <a:gd name="T16" fmla="*/ 164 w 176"/>
                <a:gd name="T17" fmla="*/ 167 h 167"/>
                <a:gd name="T18" fmla="*/ 170 w 176"/>
                <a:gd name="T19" fmla="*/ 167 h 167"/>
                <a:gd name="T20" fmla="*/ 174 w 176"/>
                <a:gd name="T21" fmla="*/ 165 h 167"/>
                <a:gd name="T22" fmla="*/ 176 w 176"/>
                <a:gd name="T23" fmla="*/ 161 h 167"/>
                <a:gd name="T24" fmla="*/ 176 w 176"/>
                <a:gd name="T25" fmla="*/ 155 h 167"/>
                <a:gd name="T26" fmla="*/ 176 w 176"/>
                <a:gd name="T27" fmla="*/ 12 h 167"/>
                <a:gd name="T28" fmla="*/ 176 w 176"/>
                <a:gd name="T29" fmla="*/ 12 h 167"/>
                <a:gd name="T30" fmla="*/ 176 w 176"/>
                <a:gd name="T31" fmla="*/ 6 h 167"/>
                <a:gd name="T32" fmla="*/ 174 w 176"/>
                <a:gd name="T33" fmla="*/ 2 h 167"/>
                <a:gd name="T34" fmla="*/ 174 w 176"/>
                <a:gd name="T35" fmla="*/ 2 h 167"/>
                <a:gd name="T36" fmla="*/ 170 w 176"/>
                <a:gd name="T37" fmla="*/ 0 h 167"/>
                <a:gd name="T38" fmla="*/ 164 w 176"/>
                <a:gd name="T39" fmla="*/ 0 h 167"/>
                <a:gd name="T40" fmla="*/ 12 w 176"/>
                <a:gd name="T41" fmla="*/ 0 h 167"/>
                <a:gd name="T42" fmla="*/ 12 w 176"/>
                <a:gd name="T43" fmla="*/ 0 h 167"/>
                <a:gd name="T44" fmla="*/ 8 w 176"/>
                <a:gd name="T45" fmla="*/ 0 h 167"/>
                <a:gd name="T46" fmla="*/ 4 w 176"/>
                <a:gd name="T47" fmla="*/ 2 h 167"/>
                <a:gd name="T48" fmla="*/ 2 w 176"/>
                <a:gd name="T49" fmla="*/ 6 h 167"/>
                <a:gd name="T50" fmla="*/ 0 w 176"/>
                <a:gd name="T51" fmla="*/ 12 h 167"/>
                <a:gd name="T52" fmla="*/ 0 w 176"/>
                <a:gd name="T53" fmla="*/ 12 h 167"/>
                <a:gd name="T54" fmla="*/ 2 w 176"/>
                <a:gd name="T55" fmla="*/ 16 h 167"/>
                <a:gd name="T56" fmla="*/ 4 w 176"/>
                <a:gd name="T57" fmla="*/ 20 h 167"/>
                <a:gd name="T58" fmla="*/ 8 w 176"/>
                <a:gd name="T59" fmla="*/ 22 h 167"/>
                <a:gd name="T60" fmla="*/ 12 w 176"/>
                <a:gd name="T61" fmla="*/ 24 h 167"/>
                <a:gd name="T62" fmla="*/ 12 w 176"/>
                <a:gd name="T63" fmla="*/ 2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67">
                  <a:moveTo>
                    <a:pt x="12" y="24"/>
                  </a:moveTo>
                  <a:lnTo>
                    <a:pt x="152" y="24"/>
                  </a:lnTo>
                  <a:lnTo>
                    <a:pt x="152" y="155"/>
                  </a:lnTo>
                  <a:lnTo>
                    <a:pt x="152" y="155"/>
                  </a:lnTo>
                  <a:lnTo>
                    <a:pt x="154" y="161"/>
                  </a:lnTo>
                  <a:lnTo>
                    <a:pt x="156" y="165"/>
                  </a:lnTo>
                  <a:lnTo>
                    <a:pt x="160" y="167"/>
                  </a:lnTo>
                  <a:lnTo>
                    <a:pt x="164" y="167"/>
                  </a:lnTo>
                  <a:lnTo>
                    <a:pt x="164" y="167"/>
                  </a:lnTo>
                  <a:lnTo>
                    <a:pt x="170" y="167"/>
                  </a:lnTo>
                  <a:lnTo>
                    <a:pt x="174" y="165"/>
                  </a:lnTo>
                  <a:lnTo>
                    <a:pt x="176" y="161"/>
                  </a:lnTo>
                  <a:lnTo>
                    <a:pt x="176" y="155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6" y="6"/>
                  </a:lnTo>
                  <a:lnTo>
                    <a:pt x="174" y="2"/>
                  </a:lnTo>
                  <a:lnTo>
                    <a:pt x="174" y="2"/>
                  </a:lnTo>
                  <a:lnTo>
                    <a:pt x="170" y="0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0" name="Freeform 191"/>
            <p:cNvSpPr>
              <a:spLocks/>
            </p:cNvSpPr>
            <p:nvPr/>
          </p:nvSpPr>
          <p:spPr bwMode="auto">
            <a:xfrm>
              <a:off x="2692400" y="1185863"/>
              <a:ext cx="277812" cy="269875"/>
            </a:xfrm>
            <a:custGeom>
              <a:avLst/>
              <a:gdLst>
                <a:gd name="T0" fmla="*/ 163 w 175"/>
                <a:gd name="T1" fmla="*/ 146 h 170"/>
                <a:gd name="T2" fmla="*/ 24 w 175"/>
                <a:gd name="T3" fmla="*/ 146 h 170"/>
                <a:gd name="T4" fmla="*/ 24 w 175"/>
                <a:gd name="T5" fmla="*/ 12 h 170"/>
                <a:gd name="T6" fmla="*/ 24 w 175"/>
                <a:gd name="T7" fmla="*/ 12 h 170"/>
                <a:gd name="T8" fmla="*/ 24 w 175"/>
                <a:gd name="T9" fmla="*/ 8 h 170"/>
                <a:gd name="T10" fmla="*/ 20 w 175"/>
                <a:gd name="T11" fmla="*/ 4 h 170"/>
                <a:gd name="T12" fmla="*/ 16 w 175"/>
                <a:gd name="T13" fmla="*/ 2 h 170"/>
                <a:gd name="T14" fmla="*/ 12 w 175"/>
                <a:gd name="T15" fmla="*/ 0 h 170"/>
                <a:gd name="T16" fmla="*/ 12 w 175"/>
                <a:gd name="T17" fmla="*/ 0 h 170"/>
                <a:gd name="T18" fmla="*/ 6 w 175"/>
                <a:gd name="T19" fmla="*/ 2 h 170"/>
                <a:gd name="T20" fmla="*/ 4 w 175"/>
                <a:gd name="T21" fmla="*/ 4 h 170"/>
                <a:gd name="T22" fmla="*/ 0 w 175"/>
                <a:gd name="T23" fmla="*/ 8 h 170"/>
                <a:gd name="T24" fmla="*/ 0 w 175"/>
                <a:gd name="T25" fmla="*/ 12 h 170"/>
                <a:gd name="T26" fmla="*/ 0 w 175"/>
                <a:gd name="T27" fmla="*/ 158 h 170"/>
                <a:gd name="T28" fmla="*/ 0 w 175"/>
                <a:gd name="T29" fmla="*/ 158 h 170"/>
                <a:gd name="T30" fmla="*/ 0 w 175"/>
                <a:gd name="T31" fmla="*/ 162 h 170"/>
                <a:gd name="T32" fmla="*/ 4 w 175"/>
                <a:gd name="T33" fmla="*/ 166 h 170"/>
                <a:gd name="T34" fmla="*/ 4 w 175"/>
                <a:gd name="T35" fmla="*/ 166 h 170"/>
                <a:gd name="T36" fmla="*/ 8 w 175"/>
                <a:gd name="T37" fmla="*/ 170 h 170"/>
                <a:gd name="T38" fmla="*/ 12 w 175"/>
                <a:gd name="T39" fmla="*/ 170 h 170"/>
                <a:gd name="T40" fmla="*/ 163 w 175"/>
                <a:gd name="T41" fmla="*/ 170 h 170"/>
                <a:gd name="T42" fmla="*/ 163 w 175"/>
                <a:gd name="T43" fmla="*/ 170 h 170"/>
                <a:gd name="T44" fmla="*/ 167 w 175"/>
                <a:gd name="T45" fmla="*/ 170 h 170"/>
                <a:gd name="T46" fmla="*/ 171 w 175"/>
                <a:gd name="T47" fmla="*/ 166 h 170"/>
                <a:gd name="T48" fmla="*/ 173 w 175"/>
                <a:gd name="T49" fmla="*/ 162 h 170"/>
                <a:gd name="T50" fmla="*/ 175 w 175"/>
                <a:gd name="T51" fmla="*/ 158 h 170"/>
                <a:gd name="T52" fmla="*/ 175 w 175"/>
                <a:gd name="T53" fmla="*/ 158 h 170"/>
                <a:gd name="T54" fmla="*/ 173 w 175"/>
                <a:gd name="T55" fmla="*/ 154 h 170"/>
                <a:gd name="T56" fmla="*/ 171 w 175"/>
                <a:gd name="T57" fmla="*/ 150 h 170"/>
                <a:gd name="T58" fmla="*/ 167 w 175"/>
                <a:gd name="T59" fmla="*/ 146 h 170"/>
                <a:gd name="T60" fmla="*/ 163 w 175"/>
                <a:gd name="T61" fmla="*/ 146 h 170"/>
                <a:gd name="T62" fmla="*/ 163 w 175"/>
                <a:gd name="T63" fmla="*/ 14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5" h="170">
                  <a:moveTo>
                    <a:pt x="163" y="146"/>
                  </a:moveTo>
                  <a:lnTo>
                    <a:pt x="24" y="14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62"/>
                  </a:lnTo>
                  <a:lnTo>
                    <a:pt x="4" y="166"/>
                  </a:lnTo>
                  <a:lnTo>
                    <a:pt x="4" y="166"/>
                  </a:lnTo>
                  <a:lnTo>
                    <a:pt x="8" y="170"/>
                  </a:lnTo>
                  <a:lnTo>
                    <a:pt x="12" y="170"/>
                  </a:lnTo>
                  <a:lnTo>
                    <a:pt x="163" y="170"/>
                  </a:lnTo>
                  <a:lnTo>
                    <a:pt x="163" y="170"/>
                  </a:lnTo>
                  <a:lnTo>
                    <a:pt x="167" y="170"/>
                  </a:lnTo>
                  <a:lnTo>
                    <a:pt x="171" y="166"/>
                  </a:lnTo>
                  <a:lnTo>
                    <a:pt x="173" y="162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3" y="154"/>
                  </a:lnTo>
                  <a:lnTo>
                    <a:pt x="171" y="150"/>
                  </a:lnTo>
                  <a:lnTo>
                    <a:pt x="167" y="146"/>
                  </a:lnTo>
                  <a:lnTo>
                    <a:pt x="163" y="146"/>
                  </a:lnTo>
                  <a:lnTo>
                    <a:pt x="163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1" name="Freeform 192"/>
            <p:cNvSpPr>
              <a:spLocks noEditPoints="1"/>
            </p:cNvSpPr>
            <p:nvPr/>
          </p:nvSpPr>
          <p:spPr bwMode="auto">
            <a:xfrm>
              <a:off x="2995613" y="1179513"/>
              <a:ext cx="346075" cy="257175"/>
            </a:xfrm>
            <a:custGeom>
              <a:avLst/>
              <a:gdLst>
                <a:gd name="T0" fmla="*/ 206 w 218"/>
                <a:gd name="T1" fmla="*/ 0 h 162"/>
                <a:gd name="T2" fmla="*/ 14 w 218"/>
                <a:gd name="T3" fmla="*/ 0 h 162"/>
                <a:gd name="T4" fmla="*/ 14 w 218"/>
                <a:gd name="T5" fmla="*/ 0 h 162"/>
                <a:gd name="T6" fmla="*/ 8 w 218"/>
                <a:gd name="T7" fmla="*/ 0 h 162"/>
                <a:gd name="T8" fmla="*/ 4 w 218"/>
                <a:gd name="T9" fmla="*/ 4 h 162"/>
                <a:gd name="T10" fmla="*/ 2 w 218"/>
                <a:gd name="T11" fmla="*/ 8 h 162"/>
                <a:gd name="T12" fmla="*/ 0 w 218"/>
                <a:gd name="T13" fmla="*/ 12 h 162"/>
                <a:gd name="T14" fmla="*/ 0 w 218"/>
                <a:gd name="T15" fmla="*/ 148 h 162"/>
                <a:gd name="T16" fmla="*/ 0 w 218"/>
                <a:gd name="T17" fmla="*/ 148 h 162"/>
                <a:gd name="T18" fmla="*/ 2 w 218"/>
                <a:gd name="T19" fmla="*/ 154 h 162"/>
                <a:gd name="T20" fmla="*/ 4 w 218"/>
                <a:gd name="T21" fmla="*/ 158 h 162"/>
                <a:gd name="T22" fmla="*/ 8 w 218"/>
                <a:gd name="T23" fmla="*/ 160 h 162"/>
                <a:gd name="T24" fmla="*/ 14 w 218"/>
                <a:gd name="T25" fmla="*/ 162 h 162"/>
                <a:gd name="T26" fmla="*/ 206 w 218"/>
                <a:gd name="T27" fmla="*/ 162 h 162"/>
                <a:gd name="T28" fmla="*/ 206 w 218"/>
                <a:gd name="T29" fmla="*/ 162 h 162"/>
                <a:gd name="T30" fmla="*/ 210 w 218"/>
                <a:gd name="T31" fmla="*/ 160 h 162"/>
                <a:gd name="T32" fmla="*/ 214 w 218"/>
                <a:gd name="T33" fmla="*/ 158 h 162"/>
                <a:gd name="T34" fmla="*/ 218 w 218"/>
                <a:gd name="T35" fmla="*/ 154 h 162"/>
                <a:gd name="T36" fmla="*/ 218 w 218"/>
                <a:gd name="T37" fmla="*/ 148 h 162"/>
                <a:gd name="T38" fmla="*/ 218 w 218"/>
                <a:gd name="T39" fmla="*/ 12 h 162"/>
                <a:gd name="T40" fmla="*/ 218 w 218"/>
                <a:gd name="T41" fmla="*/ 12 h 162"/>
                <a:gd name="T42" fmla="*/ 218 w 218"/>
                <a:gd name="T43" fmla="*/ 8 h 162"/>
                <a:gd name="T44" fmla="*/ 214 w 218"/>
                <a:gd name="T45" fmla="*/ 4 h 162"/>
                <a:gd name="T46" fmla="*/ 210 w 218"/>
                <a:gd name="T47" fmla="*/ 0 h 162"/>
                <a:gd name="T48" fmla="*/ 206 w 218"/>
                <a:gd name="T49" fmla="*/ 0 h 162"/>
                <a:gd name="T50" fmla="*/ 206 w 218"/>
                <a:gd name="T51" fmla="*/ 0 h 162"/>
                <a:gd name="T52" fmla="*/ 180 w 218"/>
                <a:gd name="T53" fmla="*/ 122 h 162"/>
                <a:gd name="T54" fmla="*/ 180 w 218"/>
                <a:gd name="T55" fmla="*/ 122 h 162"/>
                <a:gd name="T56" fmla="*/ 180 w 218"/>
                <a:gd name="T57" fmla="*/ 124 h 162"/>
                <a:gd name="T58" fmla="*/ 178 w 218"/>
                <a:gd name="T59" fmla="*/ 126 h 162"/>
                <a:gd name="T60" fmla="*/ 176 w 218"/>
                <a:gd name="T61" fmla="*/ 128 h 162"/>
                <a:gd name="T62" fmla="*/ 172 w 218"/>
                <a:gd name="T63" fmla="*/ 128 h 162"/>
                <a:gd name="T64" fmla="*/ 46 w 218"/>
                <a:gd name="T65" fmla="*/ 128 h 162"/>
                <a:gd name="T66" fmla="*/ 46 w 218"/>
                <a:gd name="T67" fmla="*/ 128 h 162"/>
                <a:gd name="T68" fmla="*/ 44 w 218"/>
                <a:gd name="T69" fmla="*/ 128 h 162"/>
                <a:gd name="T70" fmla="*/ 40 w 218"/>
                <a:gd name="T71" fmla="*/ 126 h 162"/>
                <a:gd name="T72" fmla="*/ 38 w 218"/>
                <a:gd name="T73" fmla="*/ 124 h 162"/>
                <a:gd name="T74" fmla="*/ 38 w 218"/>
                <a:gd name="T75" fmla="*/ 122 h 162"/>
                <a:gd name="T76" fmla="*/ 38 w 218"/>
                <a:gd name="T77" fmla="*/ 40 h 162"/>
                <a:gd name="T78" fmla="*/ 38 w 218"/>
                <a:gd name="T79" fmla="*/ 40 h 162"/>
                <a:gd name="T80" fmla="*/ 38 w 218"/>
                <a:gd name="T81" fmla="*/ 38 h 162"/>
                <a:gd name="T82" fmla="*/ 40 w 218"/>
                <a:gd name="T83" fmla="*/ 34 h 162"/>
                <a:gd name="T84" fmla="*/ 44 w 218"/>
                <a:gd name="T85" fmla="*/ 34 h 162"/>
                <a:gd name="T86" fmla="*/ 46 w 218"/>
                <a:gd name="T87" fmla="*/ 32 h 162"/>
                <a:gd name="T88" fmla="*/ 172 w 218"/>
                <a:gd name="T89" fmla="*/ 32 h 162"/>
                <a:gd name="T90" fmla="*/ 172 w 218"/>
                <a:gd name="T91" fmla="*/ 32 h 162"/>
                <a:gd name="T92" fmla="*/ 176 w 218"/>
                <a:gd name="T93" fmla="*/ 34 h 162"/>
                <a:gd name="T94" fmla="*/ 178 w 218"/>
                <a:gd name="T95" fmla="*/ 34 h 162"/>
                <a:gd name="T96" fmla="*/ 180 w 218"/>
                <a:gd name="T97" fmla="*/ 38 h 162"/>
                <a:gd name="T98" fmla="*/ 180 w 218"/>
                <a:gd name="T99" fmla="*/ 40 h 162"/>
                <a:gd name="T100" fmla="*/ 180 w 218"/>
                <a:gd name="T101" fmla="*/ 12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8" h="162">
                  <a:moveTo>
                    <a:pt x="206" y="0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2" y="154"/>
                  </a:lnTo>
                  <a:lnTo>
                    <a:pt x="4" y="158"/>
                  </a:lnTo>
                  <a:lnTo>
                    <a:pt x="8" y="160"/>
                  </a:lnTo>
                  <a:lnTo>
                    <a:pt x="14" y="162"/>
                  </a:lnTo>
                  <a:lnTo>
                    <a:pt x="206" y="162"/>
                  </a:lnTo>
                  <a:lnTo>
                    <a:pt x="206" y="162"/>
                  </a:lnTo>
                  <a:lnTo>
                    <a:pt x="210" y="160"/>
                  </a:lnTo>
                  <a:lnTo>
                    <a:pt x="214" y="158"/>
                  </a:lnTo>
                  <a:lnTo>
                    <a:pt x="218" y="154"/>
                  </a:lnTo>
                  <a:lnTo>
                    <a:pt x="218" y="148"/>
                  </a:lnTo>
                  <a:lnTo>
                    <a:pt x="218" y="12"/>
                  </a:lnTo>
                  <a:lnTo>
                    <a:pt x="218" y="12"/>
                  </a:lnTo>
                  <a:lnTo>
                    <a:pt x="218" y="8"/>
                  </a:lnTo>
                  <a:lnTo>
                    <a:pt x="214" y="4"/>
                  </a:lnTo>
                  <a:lnTo>
                    <a:pt x="210" y="0"/>
                  </a:lnTo>
                  <a:lnTo>
                    <a:pt x="206" y="0"/>
                  </a:lnTo>
                  <a:lnTo>
                    <a:pt x="206" y="0"/>
                  </a:lnTo>
                  <a:close/>
                  <a:moveTo>
                    <a:pt x="180" y="122"/>
                  </a:moveTo>
                  <a:lnTo>
                    <a:pt x="180" y="122"/>
                  </a:lnTo>
                  <a:lnTo>
                    <a:pt x="180" y="124"/>
                  </a:lnTo>
                  <a:lnTo>
                    <a:pt x="178" y="126"/>
                  </a:lnTo>
                  <a:lnTo>
                    <a:pt x="176" y="128"/>
                  </a:lnTo>
                  <a:lnTo>
                    <a:pt x="172" y="128"/>
                  </a:lnTo>
                  <a:lnTo>
                    <a:pt x="46" y="128"/>
                  </a:lnTo>
                  <a:lnTo>
                    <a:pt x="46" y="128"/>
                  </a:lnTo>
                  <a:lnTo>
                    <a:pt x="44" y="128"/>
                  </a:lnTo>
                  <a:lnTo>
                    <a:pt x="40" y="126"/>
                  </a:lnTo>
                  <a:lnTo>
                    <a:pt x="38" y="124"/>
                  </a:lnTo>
                  <a:lnTo>
                    <a:pt x="38" y="122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38"/>
                  </a:lnTo>
                  <a:lnTo>
                    <a:pt x="40" y="34"/>
                  </a:lnTo>
                  <a:lnTo>
                    <a:pt x="44" y="34"/>
                  </a:lnTo>
                  <a:lnTo>
                    <a:pt x="46" y="32"/>
                  </a:lnTo>
                  <a:lnTo>
                    <a:pt x="172" y="32"/>
                  </a:lnTo>
                  <a:lnTo>
                    <a:pt x="172" y="32"/>
                  </a:lnTo>
                  <a:lnTo>
                    <a:pt x="176" y="34"/>
                  </a:lnTo>
                  <a:lnTo>
                    <a:pt x="178" y="34"/>
                  </a:lnTo>
                  <a:lnTo>
                    <a:pt x="180" y="38"/>
                  </a:lnTo>
                  <a:lnTo>
                    <a:pt x="180" y="40"/>
                  </a:lnTo>
                  <a:lnTo>
                    <a:pt x="180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2" name="Freeform 193"/>
            <p:cNvSpPr>
              <a:spLocks/>
            </p:cNvSpPr>
            <p:nvPr/>
          </p:nvSpPr>
          <p:spPr bwMode="auto">
            <a:xfrm>
              <a:off x="3087688" y="1449388"/>
              <a:ext cx="165100" cy="44450"/>
            </a:xfrm>
            <a:custGeom>
              <a:avLst/>
              <a:gdLst>
                <a:gd name="T0" fmla="*/ 104 w 104"/>
                <a:gd name="T1" fmla="*/ 16 h 28"/>
                <a:gd name="T2" fmla="*/ 104 w 104"/>
                <a:gd name="T3" fmla="*/ 16 h 28"/>
                <a:gd name="T4" fmla="*/ 102 w 104"/>
                <a:gd name="T5" fmla="*/ 20 h 28"/>
                <a:gd name="T6" fmla="*/ 100 w 104"/>
                <a:gd name="T7" fmla="*/ 24 h 28"/>
                <a:gd name="T8" fmla="*/ 96 w 104"/>
                <a:gd name="T9" fmla="*/ 28 h 28"/>
                <a:gd name="T10" fmla="*/ 90 w 104"/>
                <a:gd name="T11" fmla="*/ 28 h 28"/>
                <a:gd name="T12" fmla="*/ 12 w 104"/>
                <a:gd name="T13" fmla="*/ 28 h 28"/>
                <a:gd name="T14" fmla="*/ 12 w 104"/>
                <a:gd name="T15" fmla="*/ 28 h 28"/>
                <a:gd name="T16" fmla="*/ 6 w 104"/>
                <a:gd name="T17" fmla="*/ 28 h 28"/>
                <a:gd name="T18" fmla="*/ 2 w 104"/>
                <a:gd name="T19" fmla="*/ 24 h 28"/>
                <a:gd name="T20" fmla="*/ 0 w 104"/>
                <a:gd name="T21" fmla="*/ 20 h 28"/>
                <a:gd name="T22" fmla="*/ 0 w 104"/>
                <a:gd name="T23" fmla="*/ 16 h 28"/>
                <a:gd name="T24" fmla="*/ 0 w 104"/>
                <a:gd name="T25" fmla="*/ 12 h 28"/>
                <a:gd name="T26" fmla="*/ 0 w 104"/>
                <a:gd name="T27" fmla="*/ 12 h 28"/>
                <a:gd name="T28" fmla="*/ 0 w 104"/>
                <a:gd name="T29" fmla="*/ 8 h 28"/>
                <a:gd name="T30" fmla="*/ 2 w 104"/>
                <a:gd name="T31" fmla="*/ 4 h 28"/>
                <a:gd name="T32" fmla="*/ 6 w 104"/>
                <a:gd name="T33" fmla="*/ 0 h 28"/>
                <a:gd name="T34" fmla="*/ 12 w 104"/>
                <a:gd name="T35" fmla="*/ 0 h 28"/>
                <a:gd name="T36" fmla="*/ 90 w 104"/>
                <a:gd name="T37" fmla="*/ 0 h 28"/>
                <a:gd name="T38" fmla="*/ 90 w 104"/>
                <a:gd name="T39" fmla="*/ 0 h 28"/>
                <a:gd name="T40" fmla="*/ 96 w 104"/>
                <a:gd name="T41" fmla="*/ 0 h 28"/>
                <a:gd name="T42" fmla="*/ 100 w 104"/>
                <a:gd name="T43" fmla="*/ 4 h 28"/>
                <a:gd name="T44" fmla="*/ 102 w 104"/>
                <a:gd name="T45" fmla="*/ 8 h 28"/>
                <a:gd name="T46" fmla="*/ 104 w 104"/>
                <a:gd name="T47" fmla="*/ 12 h 28"/>
                <a:gd name="T48" fmla="*/ 104 w 104"/>
                <a:gd name="T4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4" h="28">
                  <a:moveTo>
                    <a:pt x="104" y="16"/>
                  </a:moveTo>
                  <a:lnTo>
                    <a:pt x="104" y="16"/>
                  </a:lnTo>
                  <a:lnTo>
                    <a:pt x="102" y="20"/>
                  </a:lnTo>
                  <a:lnTo>
                    <a:pt x="100" y="24"/>
                  </a:lnTo>
                  <a:lnTo>
                    <a:pt x="96" y="28"/>
                  </a:lnTo>
                  <a:lnTo>
                    <a:pt x="90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6" y="28"/>
                  </a:lnTo>
                  <a:lnTo>
                    <a:pt x="2" y="24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0"/>
                  </a:lnTo>
                  <a:lnTo>
                    <a:pt x="1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6" y="0"/>
                  </a:lnTo>
                  <a:lnTo>
                    <a:pt x="100" y="4"/>
                  </a:lnTo>
                  <a:lnTo>
                    <a:pt x="102" y="8"/>
                  </a:lnTo>
                  <a:lnTo>
                    <a:pt x="104" y="12"/>
                  </a:lnTo>
                  <a:lnTo>
                    <a:pt x="10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33" name="Freeform 57"/>
          <p:cNvSpPr>
            <a:spLocks noChangeAspect="1" noEditPoints="1"/>
          </p:cNvSpPr>
          <p:nvPr/>
        </p:nvSpPr>
        <p:spPr bwMode="auto">
          <a:xfrm>
            <a:off x="5873187" y="3363654"/>
            <a:ext cx="792088" cy="792088"/>
          </a:xfrm>
          <a:custGeom>
            <a:avLst/>
            <a:gdLst>
              <a:gd name="T0" fmla="*/ 243 w 464"/>
              <a:gd name="T1" fmla="*/ 151 h 464"/>
              <a:gd name="T2" fmla="*/ 269 w 464"/>
              <a:gd name="T3" fmla="*/ 137 h 464"/>
              <a:gd name="T4" fmla="*/ 285 w 464"/>
              <a:gd name="T5" fmla="*/ 100 h 464"/>
              <a:gd name="T6" fmla="*/ 277 w 464"/>
              <a:gd name="T7" fmla="*/ 72 h 464"/>
              <a:gd name="T8" fmla="*/ 253 w 464"/>
              <a:gd name="T9" fmla="*/ 52 h 464"/>
              <a:gd name="T10" fmla="*/ 221 w 464"/>
              <a:gd name="T11" fmla="*/ 48 h 464"/>
              <a:gd name="T12" fmla="*/ 205 w 464"/>
              <a:gd name="T13" fmla="*/ 74 h 464"/>
              <a:gd name="T14" fmla="*/ 183 w 464"/>
              <a:gd name="T15" fmla="*/ 80 h 464"/>
              <a:gd name="T16" fmla="*/ 181 w 464"/>
              <a:gd name="T17" fmla="*/ 112 h 464"/>
              <a:gd name="T18" fmla="*/ 195 w 464"/>
              <a:gd name="T19" fmla="*/ 137 h 464"/>
              <a:gd name="T20" fmla="*/ 231 w 464"/>
              <a:gd name="T21" fmla="*/ 153 h 464"/>
              <a:gd name="T22" fmla="*/ 283 w 464"/>
              <a:gd name="T23" fmla="*/ 377 h 464"/>
              <a:gd name="T24" fmla="*/ 281 w 464"/>
              <a:gd name="T25" fmla="*/ 159 h 464"/>
              <a:gd name="T26" fmla="*/ 169 w 464"/>
              <a:gd name="T27" fmla="*/ 197 h 464"/>
              <a:gd name="T28" fmla="*/ 181 w 464"/>
              <a:gd name="T29" fmla="*/ 199 h 464"/>
              <a:gd name="T30" fmla="*/ 183 w 464"/>
              <a:gd name="T31" fmla="*/ 355 h 464"/>
              <a:gd name="T32" fmla="*/ 177 w 464"/>
              <a:gd name="T33" fmla="*/ 377 h 464"/>
              <a:gd name="T34" fmla="*/ 309 w 464"/>
              <a:gd name="T35" fmla="*/ 416 h 464"/>
              <a:gd name="T36" fmla="*/ 295 w 464"/>
              <a:gd name="T37" fmla="*/ 379 h 464"/>
              <a:gd name="T38" fmla="*/ 233 w 464"/>
              <a:gd name="T39" fmla="*/ 0 h 464"/>
              <a:gd name="T40" fmla="*/ 163 w 464"/>
              <a:gd name="T41" fmla="*/ 10 h 464"/>
              <a:gd name="T42" fmla="*/ 85 w 464"/>
              <a:gd name="T43" fmla="*/ 54 h 464"/>
              <a:gd name="T44" fmla="*/ 28 w 464"/>
              <a:gd name="T45" fmla="*/ 121 h 464"/>
              <a:gd name="T46" fmla="*/ 2 w 464"/>
              <a:gd name="T47" fmla="*/ 209 h 464"/>
              <a:gd name="T48" fmla="*/ 6 w 464"/>
              <a:gd name="T49" fmla="*/ 279 h 464"/>
              <a:gd name="T50" fmla="*/ 40 w 464"/>
              <a:gd name="T51" fmla="*/ 363 h 464"/>
              <a:gd name="T52" fmla="*/ 101 w 464"/>
              <a:gd name="T53" fmla="*/ 424 h 464"/>
              <a:gd name="T54" fmla="*/ 185 w 464"/>
              <a:gd name="T55" fmla="*/ 460 h 464"/>
              <a:gd name="T56" fmla="*/ 255 w 464"/>
              <a:gd name="T57" fmla="*/ 462 h 464"/>
              <a:gd name="T58" fmla="*/ 342 w 464"/>
              <a:gd name="T59" fmla="*/ 436 h 464"/>
              <a:gd name="T60" fmla="*/ 410 w 464"/>
              <a:gd name="T61" fmla="*/ 381 h 464"/>
              <a:gd name="T62" fmla="*/ 454 w 464"/>
              <a:gd name="T63" fmla="*/ 301 h 464"/>
              <a:gd name="T64" fmla="*/ 464 w 464"/>
              <a:gd name="T65" fmla="*/ 233 h 464"/>
              <a:gd name="T66" fmla="*/ 446 w 464"/>
              <a:gd name="T67" fmla="*/ 141 h 464"/>
              <a:gd name="T68" fmla="*/ 396 w 464"/>
              <a:gd name="T69" fmla="*/ 68 h 464"/>
              <a:gd name="T70" fmla="*/ 323 w 464"/>
              <a:gd name="T71" fmla="*/ 18 h 464"/>
              <a:gd name="T72" fmla="*/ 233 w 464"/>
              <a:gd name="T73" fmla="*/ 0 h 464"/>
              <a:gd name="T74" fmla="*/ 211 w 464"/>
              <a:gd name="T75" fmla="*/ 434 h 464"/>
              <a:gd name="T76" fmla="*/ 135 w 464"/>
              <a:gd name="T77" fmla="*/ 410 h 464"/>
              <a:gd name="T78" fmla="*/ 75 w 464"/>
              <a:gd name="T79" fmla="*/ 361 h 464"/>
              <a:gd name="T80" fmla="*/ 40 w 464"/>
              <a:gd name="T81" fmla="*/ 293 h 464"/>
              <a:gd name="T82" fmla="*/ 30 w 464"/>
              <a:gd name="T83" fmla="*/ 233 h 464"/>
              <a:gd name="T84" fmla="*/ 46 w 464"/>
              <a:gd name="T85" fmla="*/ 153 h 464"/>
              <a:gd name="T86" fmla="*/ 89 w 464"/>
              <a:gd name="T87" fmla="*/ 90 h 464"/>
              <a:gd name="T88" fmla="*/ 153 w 464"/>
              <a:gd name="T89" fmla="*/ 46 h 464"/>
              <a:gd name="T90" fmla="*/ 233 w 464"/>
              <a:gd name="T91" fmla="*/ 30 h 464"/>
              <a:gd name="T92" fmla="*/ 293 w 464"/>
              <a:gd name="T93" fmla="*/ 40 h 464"/>
              <a:gd name="T94" fmla="*/ 360 w 464"/>
              <a:gd name="T95" fmla="*/ 76 h 464"/>
              <a:gd name="T96" fmla="*/ 410 w 464"/>
              <a:gd name="T97" fmla="*/ 135 h 464"/>
              <a:gd name="T98" fmla="*/ 434 w 464"/>
              <a:gd name="T99" fmla="*/ 211 h 464"/>
              <a:gd name="T100" fmla="*/ 430 w 464"/>
              <a:gd name="T101" fmla="*/ 273 h 464"/>
              <a:gd name="T102" fmla="*/ 400 w 464"/>
              <a:gd name="T103" fmla="*/ 345 h 464"/>
              <a:gd name="T104" fmla="*/ 344 w 464"/>
              <a:gd name="T105" fmla="*/ 400 h 464"/>
              <a:gd name="T106" fmla="*/ 273 w 464"/>
              <a:gd name="T107" fmla="*/ 430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4" h="464">
                <a:moveTo>
                  <a:pt x="231" y="153"/>
                </a:moveTo>
                <a:lnTo>
                  <a:pt x="233" y="153"/>
                </a:lnTo>
                <a:lnTo>
                  <a:pt x="233" y="153"/>
                </a:lnTo>
                <a:lnTo>
                  <a:pt x="243" y="151"/>
                </a:lnTo>
                <a:lnTo>
                  <a:pt x="253" y="149"/>
                </a:lnTo>
                <a:lnTo>
                  <a:pt x="261" y="143"/>
                </a:lnTo>
                <a:lnTo>
                  <a:pt x="269" y="137"/>
                </a:lnTo>
                <a:lnTo>
                  <a:pt x="269" y="137"/>
                </a:lnTo>
                <a:lnTo>
                  <a:pt x="275" y="129"/>
                </a:lnTo>
                <a:lnTo>
                  <a:pt x="281" y="119"/>
                </a:lnTo>
                <a:lnTo>
                  <a:pt x="283" y="112"/>
                </a:lnTo>
                <a:lnTo>
                  <a:pt x="285" y="100"/>
                </a:lnTo>
                <a:lnTo>
                  <a:pt x="285" y="100"/>
                </a:lnTo>
                <a:lnTo>
                  <a:pt x="283" y="90"/>
                </a:lnTo>
                <a:lnTo>
                  <a:pt x="281" y="80"/>
                </a:lnTo>
                <a:lnTo>
                  <a:pt x="277" y="72"/>
                </a:lnTo>
                <a:lnTo>
                  <a:pt x="269" y="64"/>
                </a:lnTo>
                <a:lnTo>
                  <a:pt x="269" y="64"/>
                </a:lnTo>
                <a:lnTo>
                  <a:pt x="261" y="56"/>
                </a:lnTo>
                <a:lnTo>
                  <a:pt x="253" y="52"/>
                </a:lnTo>
                <a:lnTo>
                  <a:pt x="243" y="48"/>
                </a:lnTo>
                <a:lnTo>
                  <a:pt x="231" y="48"/>
                </a:lnTo>
                <a:lnTo>
                  <a:pt x="231" y="48"/>
                </a:lnTo>
                <a:lnTo>
                  <a:pt x="221" y="48"/>
                </a:lnTo>
                <a:lnTo>
                  <a:pt x="211" y="52"/>
                </a:lnTo>
                <a:lnTo>
                  <a:pt x="203" y="56"/>
                </a:lnTo>
                <a:lnTo>
                  <a:pt x="195" y="64"/>
                </a:lnTo>
                <a:lnTo>
                  <a:pt x="205" y="74"/>
                </a:lnTo>
                <a:lnTo>
                  <a:pt x="195" y="64"/>
                </a:lnTo>
                <a:lnTo>
                  <a:pt x="195" y="64"/>
                </a:lnTo>
                <a:lnTo>
                  <a:pt x="189" y="72"/>
                </a:lnTo>
                <a:lnTo>
                  <a:pt x="183" y="80"/>
                </a:lnTo>
                <a:lnTo>
                  <a:pt x="181" y="90"/>
                </a:lnTo>
                <a:lnTo>
                  <a:pt x="179" y="100"/>
                </a:lnTo>
                <a:lnTo>
                  <a:pt x="179" y="100"/>
                </a:lnTo>
                <a:lnTo>
                  <a:pt x="181" y="112"/>
                </a:lnTo>
                <a:lnTo>
                  <a:pt x="183" y="119"/>
                </a:lnTo>
                <a:lnTo>
                  <a:pt x="189" y="129"/>
                </a:lnTo>
                <a:lnTo>
                  <a:pt x="195" y="137"/>
                </a:lnTo>
                <a:lnTo>
                  <a:pt x="195" y="137"/>
                </a:lnTo>
                <a:lnTo>
                  <a:pt x="203" y="143"/>
                </a:lnTo>
                <a:lnTo>
                  <a:pt x="211" y="149"/>
                </a:lnTo>
                <a:lnTo>
                  <a:pt x="221" y="151"/>
                </a:lnTo>
                <a:lnTo>
                  <a:pt x="231" y="153"/>
                </a:lnTo>
                <a:lnTo>
                  <a:pt x="231" y="153"/>
                </a:lnTo>
                <a:close/>
                <a:moveTo>
                  <a:pt x="285" y="377"/>
                </a:moveTo>
                <a:lnTo>
                  <a:pt x="283" y="377"/>
                </a:lnTo>
                <a:lnTo>
                  <a:pt x="283" y="377"/>
                </a:lnTo>
                <a:lnTo>
                  <a:pt x="283" y="377"/>
                </a:lnTo>
                <a:lnTo>
                  <a:pt x="281" y="369"/>
                </a:lnTo>
                <a:lnTo>
                  <a:pt x="281" y="355"/>
                </a:lnTo>
                <a:lnTo>
                  <a:pt x="281" y="159"/>
                </a:lnTo>
                <a:lnTo>
                  <a:pt x="155" y="159"/>
                </a:lnTo>
                <a:lnTo>
                  <a:pt x="155" y="195"/>
                </a:lnTo>
                <a:lnTo>
                  <a:pt x="169" y="197"/>
                </a:lnTo>
                <a:lnTo>
                  <a:pt x="169" y="197"/>
                </a:lnTo>
                <a:lnTo>
                  <a:pt x="179" y="199"/>
                </a:lnTo>
                <a:lnTo>
                  <a:pt x="181" y="199"/>
                </a:lnTo>
                <a:lnTo>
                  <a:pt x="181" y="199"/>
                </a:lnTo>
                <a:lnTo>
                  <a:pt x="181" y="199"/>
                </a:lnTo>
                <a:lnTo>
                  <a:pt x="183" y="207"/>
                </a:lnTo>
                <a:lnTo>
                  <a:pt x="183" y="221"/>
                </a:lnTo>
                <a:lnTo>
                  <a:pt x="183" y="355"/>
                </a:lnTo>
                <a:lnTo>
                  <a:pt x="183" y="355"/>
                </a:lnTo>
                <a:lnTo>
                  <a:pt x="181" y="371"/>
                </a:lnTo>
                <a:lnTo>
                  <a:pt x="181" y="375"/>
                </a:lnTo>
                <a:lnTo>
                  <a:pt x="181" y="375"/>
                </a:lnTo>
                <a:lnTo>
                  <a:pt x="177" y="377"/>
                </a:lnTo>
                <a:lnTo>
                  <a:pt x="169" y="379"/>
                </a:lnTo>
                <a:lnTo>
                  <a:pt x="155" y="379"/>
                </a:lnTo>
                <a:lnTo>
                  <a:pt x="155" y="416"/>
                </a:lnTo>
                <a:lnTo>
                  <a:pt x="309" y="416"/>
                </a:lnTo>
                <a:lnTo>
                  <a:pt x="309" y="402"/>
                </a:lnTo>
                <a:lnTo>
                  <a:pt x="309" y="393"/>
                </a:lnTo>
                <a:lnTo>
                  <a:pt x="309" y="379"/>
                </a:lnTo>
                <a:lnTo>
                  <a:pt x="295" y="379"/>
                </a:lnTo>
                <a:lnTo>
                  <a:pt x="295" y="379"/>
                </a:lnTo>
                <a:lnTo>
                  <a:pt x="285" y="377"/>
                </a:lnTo>
                <a:lnTo>
                  <a:pt x="285" y="377"/>
                </a:lnTo>
                <a:close/>
                <a:moveTo>
                  <a:pt x="233" y="0"/>
                </a:moveTo>
                <a:lnTo>
                  <a:pt x="233" y="0"/>
                </a:lnTo>
                <a:lnTo>
                  <a:pt x="209" y="2"/>
                </a:lnTo>
                <a:lnTo>
                  <a:pt x="185" y="6"/>
                </a:lnTo>
                <a:lnTo>
                  <a:pt x="163" y="10"/>
                </a:lnTo>
                <a:lnTo>
                  <a:pt x="141" y="18"/>
                </a:lnTo>
                <a:lnTo>
                  <a:pt x="121" y="28"/>
                </a:lnTo>
                <a:lnTo>
                  <a:pt x="101" y="40"/>
                </a:lnTo>
                <a:lnTo>
                  <a:pt x="85" y="54"/>
                </a:lnTo>
                <a:lnTo>
                  <a:pt x="67" y="68"/>
                </a:lnTo>
                <a:lnTo>
                  <a:pt x="54" y="86"/>
                </a:lnTo>
                <a:lnTo>
                  <a:pt x="40" y="102"/>
                </a:lnTo>
                <a:lnTo>
                  <a:pt x="28" y="121"/>
                </a:lnTo>
                <a:lnTo>
                  <a:pt x="18" y="141"/>
                </a:lnTo>
                <a:lnTo>
                  <a:pt x="10" y="163"/>
                </a:lnTo>
                <a:lnTo>
                  <a:pt x="6" y="185"/>
                </a:lnTo>
                <a:lnTo>
                  <a:pt x="2" y="209"/>
                </a:lnTo>
                <a:lnTo>
                  <a:pt x="0" y="233"/>
                </a:lnTo>
                <a:lnTo>
                  <a:pt x="0" y="233"/>
                </a:lnTo>
                <a:lnTo>
                  <a:pt x="2" y="255"/>
                </a:lnTo>
                <a:lnTo>
                  <a:pt x="6" y="279"/>
                </a:lnTo>
                <a:lnTo>
                  <a:pt x="10" y="301"/>
                </a:lnTo>
                <a:lnTo>
                  <a:pt x="18" y="323"/>
                </a:lnTo>
                <a:lnTo>
                  <a:pt x="28" y="343"/>
                </a:lnTo>
                <a:lnTo>
                  <a:pt x="40" y="363"/>
                </a:lnTo>
                <a:lnTo>
                  <a:pt x="54" y="381"/>
                </a:lnTo>
                <a:lnTo>
                  <a:pt x="67" y="396"/>
                </a:lnTo>
                <a:lnTo>
                  <a:pt x="85" y="410"/>
                </a:lnTo>
                <a:lnTo>
                  <a:pt x="101" y="424"/>
                </a:lnTo>
                <a:lnTo>
                  <a:pt x="121" y="436"/>
                </a:lnTo>
                <a:lnTo>
                  <a:pt x="141" y="446"/>
                </a:lnTo>
                <a:lnTo>
                  <a:pt x="163" y="454"/>
                </a:lnTo>
                <a:lnTo>
                  <a:pt x="185" y="460"/>
                </a:lnTo>
                <a:lnTo>
                  <a:pt x="209" y="462"/>
                </a:lnTo>
                <a:lnTo>
                  <a:pt x="233" y="464"/>
                </a:lnTo>
                <a:lnTo>
                  <a:pt x="233" y="464"/>
                </a:lnTo>
                <a:lnTo>
                  <a:pt x="255" y="462"/>
                </a:lnTo>
                <a:lnTo>
                  <a:pt x="279" y="460"/>
                </a:lnTo>
                <a:lnTo>
                  <a:pt x="301" y="454"/>
                </a:lnTo>
                <a:lnTo>
                  <a:pt x="323" y="446"/>
                </a:lnTo>
                <a:lnTo>
                  <a:pt x="342" y="436"/>
                </a:lnTo>
                <a:lnTo>
                  <a:pt x="362" y="424"/>
                </a:lnTo>
                <a:lnTo>
                  <a:pt x="380" y="410"/>
                </a:lnTo>
                <a:lnTo>
                  <a:pt x="396" y="396"/>
                </a:lnTo>
                <a:lnTo>
                  <a:pt x="410" y="381"/>
                </a:lnTo>
                <a:lnTo>
                  <a:pt x="424" y="363"/>
                </a:lnTo>
                <a:lnTo>
                  <a:pt x="436" y="343"/>
                </a:lnTo>
                <a:lnTo>
                  <a:pt x="446" y="323"/>
                </a:lnTo>
                <a:lnTo>
                  <a:pt x="454" y="301"/>
                </a:lnTo>
                <a:lnTo>
                  <a:pt x="460" y="279"/>
                </a:lnTo>
                <a:lnTo>
                  <a:pt x="462" y="255"/>
                </a:lnTo>
                <a:lnTo>
                  <a:pt x="464" y="233"/>
                </a:lnTo>
                <a:lnTo>
                  <a:pt x="464" y="233"/>
                </a:lnTo>
                <a:lnTo>
                  <a:pt x="462" y="209"/>
                </a:lnTo>
                <a:lnTo>
                  <a:pt x="460" y="185"/>
                </a:lnTo>
                <a:lnTo>
                  <a:pt x="454" y="163"/>
                </a:lnTo>
                <a:lnTo>
                  <a:pt x="446" y="141"/>
                </a:lnTo>
                <a:lnTo>
                  <a:pt x="436" y="121"/>
                </a:lnTo>
                <a:lnTo>
                  <a:pt x="424" y="102"/>
                </a:lnTo>
                <a:lnTo>
                  <a:pt x="410" y="86"/>
                </a:lnTo>
                <a:lnTo>
                  <a:pt x="396" y="68"/>
                </a:lnTo>
                <a:lnTo>
                  <a:pt x="380" y="54"/>
                </a:lnTo>
                <a:lnTo>
                  <a:pt x="362" y="40"/>
                </a:lnTo>
                <a:lnTo>
                  <a:pt x="342" y="28"/>
                </a:lnTo>
                <a:lnTo>
                  <a:pt x="323" y="18"/>
                </a:lnTo>
                <a:lnTo>
                  <a:pt x="301" y="10"/>
                </a:lnTo>
                <a:lnTo>
                  <a:pt x="279" y="6"/>
                </a:lnTo>
                <a:lnTo>
                  <a:pt x="255" y="2"/>
                </a:lnTo>
                <a:lnTo>
                  <a:pt x="233" y="0"/>
                </a:lnTo>
                <a:lnTo>
                  <a:pt x="233" y="0"/>
                </a:lnTo>
                <a:close/>
                <a:moveTo>
                  <a:pt x="233" y="434"/>
                </a:moveTo>
                <a:lnTo>
                  <a:pt x="233" y="434"/>
                </a:lnTo>
                <a:lnTo>
                  <a:pt x="211" y="434"/>
                </a:lnTo>
                <a:lnTo>
                  <a:pt x="191" y="430"/>
                </a:lnTo>
                <a:lnTo>
                  <a:pt x="171" y="424"/>
                </a:lnTo>
                <a:lnTo>
                  <a:pt x="153" y="418"/>
                </a:lnTo>
                <a:lnTo>
                  <a:pt x="135" y="410"/>
                </a:lnTo>
                <a:lnTo>
                  <a:pt x="119" y="400"/>
                </a:lnTo>
                <a:lnTo>
                  <a:pt x="103" y="389"/>
                </a:lnTo>
                <a:lnTo>
                  <a:pt x="89" y="375"/>
                </a:lnTo>
                <a:lnTo>
                  <a:pt x="75" y="361"/>
                </a:lnTo>
                <a:lnTo>
                  <a:pt x="63" y="345"/>
                </a:lnTo>
                <a:lnTo>
                  <a:pt x="54" y="329"/>
                </a:lnTo>
                <a:lnTo>
                  <a:pt x="46" y="311"/>
                </a:lnTo>
                <a:lnTo>
                  <a:pt x="40" y="293"/>
                </a:lnTo>
                <a:lnTo>
                  <a:pt x="34" y="273"/>
                </a:lnTo>
                <a:lnTo>
                  <a:pt x="32" y="253"/>
                </a:lnTo>
                <a:lnTo>
                  <a:pt x="30" y="233"/>
                </a:lnTo>
                <a:lnTo>
                  <a:pt x="30" y="233"/>
                </a:lnTo>
                <a:lnTo>
                  <a:pt x="32" y="211"/>
                </a:lnTo>
                <a:lnTo>
                  <a:pt x="34" y="191"/>
                </a:lnTo>
                <a:lnTo>
                  <a:pt x="40" y="171"/>
                </a:lnTo>
                <a:lnTo>
                  <a:pt x="46" y="153"/>
                </a:lnTo>
                <a:lnTo>
                  <a:pt x="54" y="135"/>
                </a:lnTo>
                <a:lnTo>
                  <a:pt x="63" y="119"/>
                </a:lnTo>
                <a:lnTo>
                  <a:pt x="75" y="104"/>
                </a:lnTo>
                <a:lnTo>
                  <a:pt x="89" y="90"/>
                </a:lnTo>
                <a:lnTo>
                  <a:pt x="103" y="76"/>
                </a:lnTo>
                <a:lnTo>
                  <a:pt x="119" y="64"/>
                </a:lnTo>
                <a:lnTo>
                  <a:pt x="135" y="54"/>
                </a:lnTo>
                <a:lnTo>
                  <a:pt x="153" y="46"/>
                </a:lnTo>
                <a:lnTo>
                  <a:pt x="171" y="40"/>
                </a:lnTo>
                <a:lnTo>
                  <a:pt x="191" y="34"/>
                </a:lnTo>
                <a:lnTo>
                  <a:pt x="211" y="30"/>
                </a:lnTo>
                <a:lnTo>
                  <a:pt x="233" y="30"/>
                </a:lnTo>
                <a:lnTo>
                  <a:pt x="233" y="30"/>
                </a:lnTo>
                <a:lnTo>
                  <a:pt x="253" y="30"/>
                </a:lnTo>
                <a:lnTo>
                  <a:pt x="273" y="34"/>
                </a:lnTo>
                <a:lnTo>
                  <a:pt x="293" y="40"/>
                </a:lnTo>
                <a:lnTo>
                  <a:pt x="311" y="46"/>
                </a:lnTo>
                <a:lnTo>
                  <a:pt x="329" y="54"/>
                </a:lnTo>
                <a:lnTo>
                  <a:pt x="344" y="64"/>
                </a:lnTo>
                <a:lnTo>
                  <a:pt x="360" y="76"/>
                </a:lnTo>
                <a:lnTo>
                  <a:pt x="374" y="90"/>
                </a:lnTo>
                <a:lnTo>
                  <a:pt x="388" y="104"/>
                </a:lnTo>
                <a:lnTo>
                  <a:pt x="400" y="119"/>
                </a:lnTo>
                <a:lnTo>
                  <a:pt x="410" y="135"/>
                </a:lnTo>
                <a:lnTo>
                  <a:pt x="418" y="153"/>
                </a:lnTo>
                <a:lnTo>
                  <a:pt x="424" y="171"/>
                </a:lnTo>
                <a:lnTo>
                  <a:pt x="430" y="191"/>
                </a:lnTo>
                <a:lnTo>
                  <a:pt x="434" y="211"/>
                </a:lnTo>
                <a:lnTo>
                  <a:pt x="434" y="233"/>
                </a:lnTo>
                <a:lnTo>
                  <a:pt x="434" y="233"/>
                </a:lnTo>
                <a:lnTo>
                  <a:pt x="434" y="253"/>
                </a:lnTo>
                <a:lnTo>
                  <a:pt x="430" y="273"/>
                </a:lnTo>
                <a:lnTo>
                  <a:pt x="424" y="293"/>
                </a:lnTo>
                <a:lnTo>
                  <a:pt x="418" y="311"/>
                </a:lnTo>
                <a:lnTo>
                  <a:pt x="410" y="329"/>
                </a:lnTo>
                <a:lnTo>
                  <a:pt x="400" y="345"/>
                </a:lnTo>
                <a:lnTo>
                  <a:pt x="388" y="361"/>
                </a:lnTo>
                <a:lnTo>
                  <a:pt x="374" y="375"/>
                </a:lnTo>
                <a:lnTo>
                  <a:pt x="360" y="389"/>
                </a:lnTo>
                <a:lnTo>
                  <a:pt x="344" y="400"/>
                </a:lnTo>
                <a:lnTo>
                  <a:pt x="329" y="410"/>
                </a:lnTo>
                <a:lnTo>
                  <a:pt x="311" y="418"/>
                </a:lnTo>
                <a:lnTo>
                  <a:pt x="293" y="424"/>
                </a:lnTo>
                <a:lnTo>
                  <a:pt x="273" y="430"/>
                </a:lnTo>
                <a:lnTo>
                  <a:pt x="253" y="434"/>
                </a:lnTo>
                <a:lnTo>
                  <a:pt x="233" y="434"/>
                </a:lnTo>
                <a:lnTo>
                  <a:pt x="233" y="434"/>
                </a:lnTo>
                <a:close/>
              </a:path>
            </a:pathLst>
          </a:custGeom>
          <a:solidFill>
            <a:srgbClr val="3886F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57" name="组合 153"/>
          <p:cNvGrpSpPr/>
          <p:nvPr/>
        </p:nvGrpSpPr>
        <p:grpSpPr>
          <a:xfrm>
            <a:off x="7772406" y="3435846"/>
            <a:ext cx="720080" cy="648072"/>
            <a:chOff x="8640763" y="4168776"/>
            <a:chExt cx="876300" cy="823913"/>
          </a:xfrm>
          <a:solidFill>
            <a:srgbClr val="3886F1"/>
          </a:solidFill>
        </p:grpSpPr>
        <p:sp>
          <p:nvSpPr>
            <p:cNvPr id="58" name="Freeform 114"/>
            <p:cNvSpPr>
              <a:spLocks/>
            </p:cNvSpPr>
            <p:nvPr/>
          </p:nvSpPr>
          <p:spPr bwMode="auto">
            <a:xfrm>
              <a:off x="8640763" y="4168776"/>
              <a:ext cx="517525" cy="823913"/>
            </a:xfrm>
            <a:custGeom>
              <a:avLst/>
              <a:gdLst>
                <a:gd name="T0" fmla="*/ 262 w 326"/>
                <a:gd name="T1" fmla="*/ 467 h 519"/>
                <a:gd name="T2" fmla="*/ 262 w 326"/>
                <a:gd name="T3" fmla="*/ 465 h 519"/>
                <a:gd name="T4" fmla="*/ 258 w 326"/>
                <a:gd name="T5" fmla="*/ 430 h 519"/>
                <a:gd name="T6" fmla="*/ 260 w 326"/>
                <a:gd name="T7" fmla="*/ 408 h 519"/>
                <a:gd name="T8" fmla="*/ 270 w 326"/>
                <a:gd name="T9" fmla="*/ 366 h 519"/>
                <a:gd name="T10" fmla="*/ 288 w 326"/>
                <a:gd name="T11" fmla="*/ 328 h 519"/>
                <a:gd name="T12" fmla="*/ 312 w 326"/>
                <a:gd name="T13" fmla="*/ 296 h 519"/>
                <a:gd name="T14" fmla="*/ 326 w 326"/>
                <a:gd name="T15" fmla="*/ 282 h 519"/>
                <a:gd name="T16" fmla="*/ 300 w 326"/>
                <a:gd name="T17" fmla="*/ 246 h 519"/>
                <a:gd name="T18" fmla="*/ 276 w 326"/>
                <a:gd name="T19" fmla="*/ 226 h 519"/>
                <a:gd name="T20" fmla="*/ 252 w 326"/>
                <a:gd name="T21" fmla="*/ 210 h 519"/>
                <a:gd name="T22" fmla="*/ 212 w 326"/>
                <a:gd name="T23" fmla="*/ 192 h 519"/>
                <a:gd name="T24" fmla="*/ 236 w 326"/>
                <a:gd name="T25" fmla="*/ 178 h 519"/>
                <a:gd name="T26" fmla="*/ 256 w 326"/>
                <a:gd name="T27" fmla="*/ 162 h 519"/>
                <a:gd name="T28" fmla="*/ 272 w 326"/>
                <a:gd name="T29" fmla="*/ 142 h 519"/>
                <a:gd name="T30" fmla="*/ 282 w 326"/>
                <a:gd name="T31" fmla="*/ 120 h 519"/>
                <a:gd name="T32" fmla="*/ 284 w 326"/>
                <a:gd name="T33" fmla="*/ 96 h 519"/>
                <a:gd name="T34" fmla="*/ 282 w 326"/>
                <a:gd name="T35" fmla="*/ 78 h 519"/>
                <a:gd name="T36" fmla="*/ 266 w 326"/>
                <a:gd name="T37" fmla="*/ 42 h 519"/>
                <a:gd name="T38" fmla="*/ 238 w 326"/>
                <a:gd name="T39" fmla="*/ 16 h 519"/>
                <a:gd name="T40" fmla="*/ 200 w 326"/>
                <a:gd name="T41" fmla="*/ 2 h 519"/>
                <a:gd name="T42" fmla="*/ 178 w 326"/>
                <a:gd name="T43" fmla="*/ 0 h 519"/>
                <a:gd name="T44" fmla="*/ 136 w 326"/>
                <a:gd name="T45" fmla="*/ 8 h 519"/>
                <a:gd name="T46" fmla="*/ 104 w 326"/>
                <a:gd name="T47" fmla="*/ 28 h 519"/>
                <a:gd name="T48" fmla="*/ 80 w 326"/>
                <a:gd name="T49" fmla="*/ 60 h 519"/>
                <a:gd name="T50" fmla="*/ 72 w 326"/>
                <a:gd name="T51" fmla="*/ 96 h 519"/>
                <a:gd name="T52" fmla="*/ 74 w 326"/>
                <a:gd name="T53" fmla="*/ 108 h 519"/>
                <a:gd name="T54" fmla="*/ 80 w 326"/>
                <a:gd name="T55" fmla="*/ 132 h 519"/>
                <a:gd name="T56" fmla="*/ 92 w 326"/>
                <a:gd name="T57" fmla="*/ 152 h 519"/>
                <a:gd name="T58" fmla="*/ 110 w 326"/>
                <a:gd name="T59" fmla="*/ 170 h 519"/>
                <a:gd name="T60" fmla="*/ 146 w 326"/>
                <a:gd name="T61" fmla="*/ 192 h 519"/>
                <a:gd name="T62" fmla="*/ 118 w 326"/>
                <a:gd name="T63" fmla="*/ 202 h 519"/>
                <a:gd name="T64" fmla="*/ 72 w 326"/>
                <a:gd name="T65" fmla="*/ 232 h 519"/>
                <a:gd name="T66" fmla="*/ 34 w 326"/>
                <a:gd name="T67" fmla="*/ 276 h 519"/>
                <a:gd name="T68" fmla="*/ 8 w 326"/>
                <a:gd name="T69" fmla="*/ 332 h 519"/>
                <a:gd name="T70" fmla="*/ 0 w 326"/>
                <a:gd name="T71" fmla="*/ 398 h 519"/>
                <a:gd name="T72" fmla="*/ 0 w 326"/>
                <a:gd name="T73" fmla="*/ 416 h 519"/>
                <a:gd name="T74" fmla="*/ 2 w 326"/>
                <a:gd name="T75" fmla="*/ 434 h 519"/>
                <a:gd name="T76" fmla="*/ 38 w 326"/>
                <a:gd name="T77" fmla="*/ 469 h 519"/>
                <a:gd name="T78" fmla="*/ 80 w 326"/>
                <a:gd name="T79" fmla="*/ 495 h 519"/>
                <a:gd name="T80" fmla="*/ 128 w 326"/>
                <a:gd name="T81" fmla="*/ 513 h 519"/>
                <a:gd name="T82" fmla="*/ 178 w 326"/>
                <a:gd name="T83" fmla="*/ 519 h 519"/>
                <a:gd name="T84" fmla="*/ 206 w 326"/>
                <a:gd name="T85" fmla="*/ 517 h 519"/>
                <a:gd name="T86" fmla="*/ 260 w 326"/>
                <a:gd name="T87" fmla="*/ 503 h 519"/>
                <a:gd name="T88" fmla="*/ 284 w 326"/>
                <a:gd name="T89" fmla="*/ 491 h 519"/>
                <a:gd name="T90" fmla="*/ 264 w 326"/>
                <a:gd name="T91" fmla="*/ 471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6" h="519">
                  <a:moveTo>
                    <a:pt x="264" y="471"/>
                  </a:moveTo>
                  <a:lnTo>
                    <a:pt x="262" y="467"/>
                  </a:lnTo>
                  <a:lnTo>
                    <a:pt x="262" y="465"/>
                  </a:lnTo>
                  <a:lnTo>
                    <a:pt x="262" y="465"/>
                  </a:lnTo>
                  <a:lnTo>
                    <a:pt x="260" y="447"/>
                  </a:lnTo>
                  <a:lnTo>
                    <a:pt x="258" y="430"/>
                  </a:lnTo>
                  <a:lnTo>
                    <a:pt x="258" y="430"/>
                  </a:lnTo>
                  <a:lnTo>
                    <a:pt x="260" y="408"/>
                  </a:lnTo>
                  <a:lnTo>
                    <a:pt x="264" y="386"/>
                  </a:lnTo>
                  <a:lnTo>
                    <a:pt x="270" y="366"/>
                  </a:lnTo>
                  <a:lnTo>
                    <a:pt x="278" y="346"/>
                  </a:lnTo>
                  <a:lnTo>
                    <a:pt x="288" y="328"/>
                  </a:lnTo>
                  <a:lnTo>
                    <a:pt x="298" y="312"/>
                  </a:lnTo>
                  <a:lnTo>
                    <a:pt x="312" y="296"/>
                  </a:lnTo>
                  <a:lnTo>
                    <a:pt x="326" y="282"/>
                  </a:lnTo>
                  <a:lnTo>
                    <a:pt x="326" y="282"/>
                  </a:lnTo>
                  <a:lnTo>
                    <a:pt x="310" y="256"/>
                  </a:lnTo>
                  <a:lnTo>
                    <a:pt x="300" y="246"/>
                  </a:lnTo>
                  <a:lnTo>
                    <a:pt x="288" y="234"/>
                  </a:lnTo>
                  <a:lnTo>
                    <a:pt x="276" y="226"/>
                  </a:lnTo>
                  <a:lnTo>
                    <a:pt x="264" y="216"/>
                  </a:lnTo>
                  <a:lnTo>
                    <a:pt x="252" y="210"/>
                  </a:lnTo>
                  <a:lnTo>
                    <a:pt x="238" y="202"/>
                  </a:lnTo>
                  <a:lnTo>
                    <a:pt x="212" y="192"/>
                  </a:lnTo>
                  <a:lnTo>
                    <a:pt x="236" y="178"/>
                  </a:lnTo>
                  <a:lnTo>
                    <a:pt x="236" y="178"/>
                  </a:lnTo>
                  <a:lnTo>
                    <a:pt x="246" y="170"/>
                  </a:lnTo>
                  <a:lnTo>
                    <a:pt x="256" y="162"/>
                  </a:lnTo>
                  <a:lnTo>
                    <a:pt x="264" y="152"/>
                  </a:lnTo>
                  <a:lnTo>
                    <a:pt x="272" y="142"/>
                  </a:lnTo>
                  <a:lnTo>
                    <a:pt x="278" y="132"/>
                  </a:lnTo>
                  <a:lnTo>
                    <a:pt x="282" y="120"/>
                  </a:lnTo>
                  <a:lnTo>
                    <a:pt x="284" y="108"/>
                  </a:lnTo>
                  <a:lnTo>
                    <a:pt x="284" y="96"/>
                  </a:lnTo>
                  <a:lnTo>
                    <a:pt x="284" y="96"/>
                  </a:lnTo>
                  <a:lnTo>
                    <a:pt x="282" y="78"/>
                  </a:lnTo>
                  <a:lnTo>
                    <a:pt x="276" y="60"/>
                  </a:lnTo>
                  <a:lnTo>
                    <a:pt x="266" y="42"/>
                  </a:lnTo>
                  <a:lnTo>
                    <a:pt x="254" y="28"/>
                  </a:lnTo>
                  <a:lnTo>
                    <a:pt x="238" y="16"/>
                  </a:lnTo>
                  <a:lnTo>
                    <a:pt x="220" y="8"/>
                  </a:lnTo>
                  <a:lnTo>
                    <a:pt x="200" y="2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56" y="2"/>
                  </a:lnTo>
                  <a:lnTo>
                    <a:pt x="136" y="8"/>
                  </a:lnTo>
                  <a:lnTo>
                    <a:pt x="118" y="16"/>
                  </a:lnTo>
                  <a:lnTo>
                    <a:pt x="104" y="28"/>
                  </a:lnTo>
                  <a:lnTo>
                    <a:pt x="90" y="42"/>
                  </a:lnTo>
                  <a:lnTo>
                    <a:pt x="80" y="60"/>
                  </a:lnTo>
                  <a:lnTo>
                    <a:pt x="74" y="78"/>
                  </a:lnTo>
                  <a:lnTo>
                    <a:pt x="72" y="96"/>
                  </a:lnTo>
                  <a:lnTo>
                    <a:pt x="72" y="96"/>
                  </a:lnTo>
                  <a:lnTo>
                    <a:pt x="74" y="108"/>
                  </a:lnTo>
                  <a:lnTo>
                    <a:pt x="76" y="120"/>
                  </a:lnTo>
                  <a:lnTo>
                    <a:pt x="80" y="132"/>
                  </a:lnTo>
                  <a:lnTo>
                    <a:pt x="86" y="142"/>
                  </a:lnTo>
                  <a:lnTo>
                    <a:pt x="92" y="152"/>
                  </a:lnTo>
                  <a:lnTo>
                    <a:pt x="100" y="162"/>
                  </a:lnTo>
                  <a:lnTo>
                    <a:pt x="110" y="170"/>
                  </a:lnTo>
                  <a:lnTo>
                    <a:pt x="120" y="178"/>
                  </a:lnTo>
                  <a:lnTo>
                    <a:pt x="146" y="192"/>
                  </a:lnTo>
                  <a:lnTo>
                    <a:pt x="118" y="202"/>
                  </a:lnTo>
                  <a:lnTo>
                    <a:pt x="118" y="202"/>
                  </a:lnTo>
                  <a:lnTo>
                    <a:pt x="94" y="216"/>
                  </a:lnTo>
                  <a:lnTo>
                    <a:pt x="72" y="232"/>
                  </a:lnTo>
                  <a:lnTo>
                    <a:pt x="50" y="252"/>
                  </a:lnTo>
                  <a:lnTo>
                    <a:pt x="34" y="276"/>
                  </a:lnTo>
                  <a:lnTo>
                    <a:pt x="20" y="304"/>
                  </a:lnTo>
                  <a:lnTo>
                    <a:pt x="8" y="332"/>
                  </a:lnTo>
                  <a:lnTo>
                    <a:pt x="2" y="364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0" y="416"/>
                  </a:lnTo>
                  <a:lnTo>
                    <a:pt x="2" y="434"/>
                  </a:lnTo>
                  <a:lnTo>
                    <a:pt x="2" y="434"/>
                  </a:lnTo>
                  <a:lnTo>
                    <a:pt x="20" y="451"/>
                  </a:lnTo>
                  <a:lnTo>
                    <a:pt x="38" y="469"/>
                  </a:lnTo>
                  <a:lnTo>
                    <a:pt x="58" y="483"/>
                  </a:lnTo>
                  <a:lnTo>
                    <a:pt x="80" y="495"/>
                  </a:lnTo>
                  <a:lnTo>
                    <a:pt x="104" y="505"/>
                  </a:lnTo>
                  <a:lnTo>
                    <a:pt x="128" y="513"/>
                  </a:lnTo>
                  <a:lnTo>
                    <a:pt x="152" y="517"/>
                  </a:lnTo>
                  <a:lnTo>
                    <a:pt x="178" y="519"/>
                  </a:lnTo>
                  <a:lnTo>
                    <a:pt x="178" y="519"/>
                  </a:lnTo>
                  <a:lnTo>
                    <a:pt x="206" y="517"/>
                  </a:lnTo>
                  <a:lnTo>
                    <a:pt x="234" y="513"/>
                  </a:lnTo>
                  <a:lnTo>
                    <a:pt x="260" y="503"/>
                  </a:lnTo>
                  <a:lnTo>
                    <a:pt x="284" y="491"/>
                  </a:lnTo>
                  <a:lnTo>
                    <a:pt x="284" y="491"/>
                  </a:lnTo>
                  <a:lnTo>
                    <a:pt x="264" y="471"/>
                  </a:lnTo>
                  <a:lnTo>
                    <a:pt x="264" y="4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9" name="Freeform 115"/>
            <p:cNvSpPr>
              <a:spLocks/>
            </p:cNvSpPr>
            <p:nvPr/>
          </p:nvSpPr>
          <p:spPr bwMode="auto">
            <a:xfrm>
              <a:off x="9097963" y="4381501"/>
              <a:ext cx="419100" cy="611188"/>
            </a:xfrm>
            <a:custGeom>
              <a:avLst/>
              <a:gdLst>
                <a:gd name="T0" fmla="*/ 148 w 264"/>
                <a:gd name="T1" fmla="*/ 142 h 385"/>
                <a:gd name="T2" fmla="*/ 174 w 264"/>
                <a:gd name="T3" fmla="*/ 128 h 385"/>
                <a:gd name="T4" fmla="*/ 198 w 264"/>
                <a:gd name="T5" fmla="*/ 102 h 385"/>
                <a:gd name="T6" fmla="*/ 208 w 264"/>
                <a:gd name="T7" fmla="*/ 78 h 385"/>
                <a:gd name="T8" fmla="*/ 208 w 264"/>
                <a:gd name="T9" fmla="*/ 70 h 385"/>
                <a:gd name="T10" fmla="*/ 202 w 264"/>
                <a:gd name="T11" fmla="*/ 42 h 385"/>
                <a:gd name="T12" fmla="*/ 186 w 264"/>
                <a:gd name="T13" fmla="*/ 20 h 385"/>
                <a:gd name="T14" fmla="*/ 162 w 264"/>
                <a:gd name="T15" fmla="*/ 6 h 385"/>
                <a:gd name="T16" fmla="*/ 132 w 264"/>
                <a:gd name="T17" fmla="*/ 0 h 385"/>
                <a:gd name="T18" fmla="*/ 116 w 264"/>
                <a:gd name="T19" fmla="*/ 0 h 385"/>
                <a:gd name="T20" fmla="*/ 88 w 264"/>
                <a:gd name="T21" fmla="*/ 12 h 385"/>
                <a:gd name="T22" fmla="*/ 68 w 264"/>
                <a:gd name="T23" fmla="*/ 30 h 385"/>
                <a:gd name="T24" fmla="*/ 56 w 264"/>
                <a:gd name="T25" fmla="*/ 56 h 385"/>
                <a:gd name="T26" fmla="*/ 54 w 264"/>
                <a:gd name="T27" fmla="*/ 70 h 385"/>
                <a:gd name="T28" fmla="*/ 58 w 264"/>
                <a:gd name="T29" fmla="*/ 86 h 385"/>
                <a:gd name="T30" fmla="*/ 74 w 264"/>
                <a:gd name="T31" fmla="*/ 116 h 385"/>
                <a:gd name="T32" fmla="*/ 114 w 264"/>
                <a:gd name="T33" fmla="*/ 142 h 385"/>
                <a:gd name="T34" fmla="*/ 88 w 264"/>
                <a:gd name="T35" fmla="*/ 154 h 385"/>
                <a:gd name="T36" fmla="*/ 76 w 264"/>
                <a:gd name="T37" fmla="*/ 158 h 385"/>
                <a:gd name="T38" fmla="*/ 64 w 264"/>
                <a:gd name="T39" fmla="*/ 166 h 385"/>
                <a:gd name="T40" fmla="*/ 52 w 264"/>
                <a:gd name="T41" fmla="*/ 176 h 385"/>
                <a:gd name="T42" fmla="*/ 30 w 264"/>
                <a:gd name="T43" fmla="*/ 198 h 385"/>
                <a:gd name="T44" fmla="*/ 14 w 264"/>
                <a:gd name="T45" fmla="*/ 228 h 385"/>
                <a:gd name="T46" fmla="*/ 4 w 264"/>
                <a:gd name="T47" fmla="*/ 260 h 385"/>
                <a:gd name="T48" fmla="*/ 0 w 264"/>
                <a:gd name="T49" fmla="*/ 296 h 385"/>
                <a:gd name="T50" fmla="*/ 2 w 264"/>
                <a:gd name="T51" fmla="*/ 321 h 385"/>
                <a:gd name="T52" fmla="*/ 20 w 264"/>
                <a:gd name="T53" fmla="*/ 343 h 385"/>
                <a:gd name="T54" fmla="*/ 32 w 264"/>
                <a:gd name="T55" fmla="*/ 351 h 385"/>
                <a:gd name="T56" fmla="*/ 44 w 264"/>
                <a:gd name="T57" fmla="*/ 361 h 385"/>
                <a:gd name="T58" fmla="*/ 64 w 264"/>
                <a:gd name="T59" fmla="*/ 371 h 385"/>
                <a:gd name="T60" fmla="*/ 108 w 264"/>
                <a:gd name="T61" fmla="*/ 383 h 385"/>
                <a:gd name="T62" fmla="*/ 132 w 264"/>
                <a:gd name="T63" fmla="*/ 385 h 385"/>
                <a:gd name="T64" fmla="*/ 168 w 264"/>
                <a:gd name="T65" fmla="*/ 381 h 385"/>
                <a:gd name="T66" fmla="*/ 204 w 264"/>
                <a:gd name="T67" fmla="*/ 369 h 385"/>
                <a:gd name="T68" fmla="*/ 234 w 264"/>
                <a:gd name="T69" fmla="*/ 349 h 385"/>
                <a:gd name="T70" fmla="*/ 262 w 264"/>
                <a:gd name="T71" fmla="*/ 321 h 385"/>
                <a:gd name="T72" fmla="*/ 264 w 264"/>
                <a:gd name="T73" fmla="*/ 296 h 385"/>
                <a:gd name="T74" fmla="*/ 262 w 264"/>
                <a:gd name="T75" fmla="*/ 272 h 385"/>
                <a:gd name="T76" fmla="*/ 248 w 264"/>
                <a:gd name="T77" fmla="*/ 228 h 385"/>
                <a:gd name="T78" fmla="*/ 226 w 264"/>
                <a:gd name="T79" fmla="*/ 190 h 385"/>
                <a:gd name="T80" fmla="*/ 194 w 264"/>
                <a:gd name="T81" fmla="*/ 162 h 385"/>
                <a:gd name="T82" fmla="*/ 176 w 264"/>
                <a:gd name="T83" fmla="*/ 154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4" h="385">
                  <a:moveTo>
                    <a:pt x="176" y="154"/>
                  </a:moveTo>
                  <a:lnTo>
                    <a:pt x="148" y="142"/>
                  </a:lnTo>
                  <a:lnTo>
                    <a:pt x="174" y="128"/>
                  </a:lnTo>
                  <a:lnTo>
                    <a:pt x="174" y="128"/>
                  </a:lnTo>
                  <a:lnTo>
                    <a:pt x="188" y="116"/>
                  </a:lnTo>
                  <a:lnTo>
                    <a:pt x="198" y="102"/>
                  </a:lnTo>
                  <a:lnTo>
                    <a:pt x="206" y="86"/>
                  </a:lnTo>
                  <a:lnTo>
                    <a:pt x="208" y="78"/>
                  </a:lnTo>
                  <a:lnTo>
                    <a:pt x="208" y="70"/>
                  </a:lnTo>
                  <a:lnTo>
                    <a:pt x="208" y="70"/>
                  </a:lnTo>
                  <a:lnTo>
                    <a:pt x="206" y="56"/>
                  </a:lnTo>
                  <a:lnTo>
                    <a:pt x="202" y="42"/>
                  </a:lnTo>
                  <a:lnTo>
                    <a:pt x="196" y="30"/>
                  </a:lnTo>
                  <a:lnTo>
                    <a:pt x="186" y="20"/>
                  </a:lnTo>
                  <a:lnTo>
                    <a:pt x="174" y="12"/>
                  </a:lnTo>
                  <a:lnTo>
                    <a:pt x="162" y="6"/>
                  </a:lnTo>
                  <a:lnTo>
                    <a:pt x="148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16" y="0"/>
                  </a:lnTo>
                  <a:lnTo>
                    <a:pt x="102" y="6"/>
                  </a:lnTo>
                  <a:lnTo>
                    <a:pt x="88" y="12"/>
                  </a:lnTo>
                  <a:lnTo>
                    <a:pt x="76" y="20"/>
                  </a:lnTo>
                  <a:lnTo>
                    <a:pt x="68" y="30"/>
                  </a:lnTo>
                  <a:lnTo>
                    <a:pt x="60" y="42"/>
                  </a:lnTo>
                  <a:lnTo>
                    <a:pt x="56" y="56"/>
                  </a:lnTo>
                  <a:lnTo>
                    <a:pt x="54" y="70"/>
                  </a:lnTo>
                  <a:lnTo>
                    <a:pt x="54" y="70"/>
                  </a:lnTo>
                  <a:lnTo>
                    <a:pt x="56" y="78"/>
                  </a:lnTo>
                  <a:lnTo>
                    <a:pt x="58" y="86"/>
                  </a:lnTo>
                  <a:lnTo>
                    <a:pt x="64" y="102"/>
                  </a:lnTo>
                  <a:lnTo>
                    <a:pt x="74" y="116"/>
                  </a:lnTo>
                  <a:lnTo>
                    <a:pt x="90" y="128"/>
                  </a:lnTo>
                  <a:lnTo>
                    <a:pt x="114" y="142"/>
                  </a:lnTo>
                  <a:lnTo>
                    <a:pt x="88" y="154"/>
                  </a:lnTo>
                  <a:lnTo>
                    <a:pt x="88" y="154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64" y="166"/>
                  </a:lnTo>
                  <a:lnTo>
                    <a:pt x="64" y="166"/>
                  </a:lnTo>
                  <a:lnTo>
                    <a:pt x="52" y="176"/>
                  </a:lnTo>
                  <a:lnTo>
                    <a:pt x="52" y="176"/>
                  </a:lnTo>
                  <a:lnTo>
                    <a:pt x="40" y="186"/>
                  </a:lnTo>
                  <a:lnTo>
                    <a:pt x="30" y="198"/>
                  </a:lnTo>
                  <a:lnTo>
                    <a:pt x="22" y="212"/>
                  </a:lnTo>
                  <a:lnTo>
                    <a:pt x="14" y="228"/>
                  </a:lnTo>
                  <a:lnTo>
                    <a:pt x="8" y="244"/>
                  </a:lnTo>
                  <a:lnTo>
                    <a:pt x="4" y="260"/>
                  </a:lnTo>
                  <a:lnTo>
                    <a:pt x="0" y="278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2" y="321"/>
                  </a:lnTo>
                  <a:lnTo>
                    <a:pt x="2" y="321"/>
                  </a:lnTo>
                  <a:lnTo>
                    <a:pt x="20" y="343"/>
                  </a:lnTo>
                  <a:lnTo>
                    <a:pt x="20" y="343"/>
                  </a:lnTo>
                  <a:lnTo>
                    <a:pt x="32" y="351"/>
                  </a:lnTo>
                  <a:lnTo>
                    <a:pt x="32" y="351"/>
                  </a:lnTo>
                  <a:lnTo>
                    <a:pt x="44" y="361"/>
                  </a:lnTo>
                  <a:lnTo>
                    <a:pt x="44" y="361"/>
                  </a:lnTo>
                  <a:lnTo>
                    <a:pt x="64" y="371"/>
                  </a:lnTo>
                  <a:lnTo>
                    <a:pt x="86" y="379"/>
                  </a:lnTo>
                  <a:lnTo>
                    <a:pt x="108" y="383"/>
                  </a:lnTo>
                  <a:lnTo>
                    <a:pt x="132" y="385"/>
                  </a:lnTo>
                  <a:lnTo>
                    <a:pt x="132" y="385"/>
                  </a:lnTo>
                  <a:lnTo>
                    <a:pt x="150" y="385"/>
                  </a:lnTo>
                  <a:lnTo>
                    <a:pt x="168" y="381"/>
                  </a:lnTo>
                  <a:lnTo>
                    <a:pt x="186" y="375"/>
                  </a:lnTo>
                  <a:lnTo>
                    <a:pt x="204" y="369"/>
                  </a:lnTo>
                  <a:lnTo>
                    <a:pt x="220" y="359"/>
                  </a:lnTo>
                  <a:lnTo>
                    <a:pt x="234" y="349"/>
                  </a:lnTo>
                  <a:lnTo>
                    <a:pt x="248" y="335"/>
                  </a:lnTo>
                  <a:lnTo>
                    <a:pt x="262" y="321"/>
                  </a:lnTo>
                  <a:lnTo>
                    <a:pt x="262" y="321"/>
                  </a:lnTo>
                  <a:lnTo>
                    <a:pt x="264" y="296"/>
                  </a:lnTo>
                  <a:lnTo>
                    <a:pt x="264" y="296"/>
                  </a:lnTo>
                  <a:lnTo>
                    <a:pt x="262" y="272"/>
                  </a:lnTo>
                  <a:lnTo>
                    <a:pt x="256" y="248"/>
                  </a:lnTo>
                  <a:lnTo>
                    <a:pt x="248" y="228"/>
                  </a:lnTo>
                  <a:lnTo>
                    <a:pt x="238" y="208"/>
                  </a:lnTo>
                  <a:lnTo>
                    <a:pt x="226" y="190"/>
                  </a:lnTo>
                  <a:lnTo>
                    <a:pt x="210" y="174"/>
                  </a:lnTo>
                  <a:lnTo>
                    <a:pt x="194" y="162"/>
                  </a:lnTo>
                  <a:lnTo>
                    <a:pt x="176" y="154"/>
                  </a:lnTo>
                  <a:lnTo>
                    <a:pt x="176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60" name="梯形 59"/>
          <p:cNvSpPr/>
          <p:nvPr/>
        </p:nvSpPr>
        <p:spPr>
          <a:xfrm>
            <a:off x="283574" y="2348704"/>
            <a:ext cx="8496944" cy="223046"/>
          </a:xfrm>
          <a:prstGeom prst="trapezoid">
            <a:avLst>
              <a:gd name="adj" fmla="val 610097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61" name="组合 62"/>
          <p:cNvGrpSpPr/>
          <p:nvPr/>
        </p:nvGrpSpPr>
        <p:grpSpPr>
          <a:xfrm>
            <a:off x="4118005" y="3435662"/>
            <a:ext cx="918097" cy="720264"/>
            <a:chOff x="7362825" y="4870450"/>
            <a:chExt cx="1855787" cy="1247775"/>
          </a:xfrm>
          <a:solidFill>
            <a:srgbClr val="3886F1"/>
          </a:solidFill>
        </p:grpSpPr>
        <p:sp>
          <p:nvSpPr>
            <p:cNvPr id="62" name="Freeform 35"/>
            <p:cNvSpPr>
              <a:spLocks noEditPoints="1"/>
            </p:cNvSpPr>
            <p:nvPr/>
          </p:nvSpPr>
          <p:spPr bwMode="auto">
            <a:xfrm>
              <a:off x="7362825" y="5519738"/>
              <a:ext cx="908050" cy="598487"/>
            </a:xfrm>
            <a:custGeom>
              <a:avLst/>
              <a:gdLst>
                <a:gd name="T0" fmla="*/ 34 w 572"/>
                <a:gd name="T1" fmla="*/ 0 h 377"/>
                <a:gd name="T2" fmla="*/ 10 w 572"/>
                <a:gd name="T3" fmla="*/ 11 h 377"/>
                <a:gd name="T4" fmla="*/ 0 w 572"/>
                <a:gd name="T5" fmla="*/ 34 h 377"/>
                <a:gd name="T6" fmla="*/ 0 w 572"/>
                <a:gd name="T7" fmla="*/ 351 h 377"/>
                <a:gd name="T8" fmla="*/ 21 w 572"/>
                <a:gd name="T9" fmla="*/ 375 h 377"/>
                <a:gd name="T10" fmla="*/ 538 w 572"/>
                <a:gd name="T11" fmla="*/ 377 h 377"/>
                <a:gd name="T12" fmla="*/ 553 w 572"/>
                <a:gd name="T13" fmla="*/ 375 h 377"/>
                <a:gd name="T14" fmla="*/ 572 w 572"/>
                <a:gd name="T15" fmla="*/ 351 h 377"/>
                <a:gd name="T16" fmla="*/ 572 w 572"/>
                <a:gd name="T17" fmla="*/ 34 h 377"/>
                <a:gd name="T18" fmla="*/ 564 w 572"/>
                <a:gd name="T19" fmla="*/ 11 h 377"/>
                <a:gd name="T20" fmla="*/ 538 w 572"/>
                <a:gd name="T21" fmla="*/ 0 h 377"/>
                <a:gd name="T22" fmla="*/ 132 w 572"/>
                <a:gd name="T23" fmla="*/ 296 h 377"/>
                <a:gd name="T24" fmla="*/ 121 w 572"/>
                <a:gd name="T25" fmla="*/ 321 h 377"/>
                <a:gd name="T26" fmla="*/ 98 w 572"/>
                <a:gd name="T27" fmla="*/ 330 h 377"/>
                <a:gd name="T28" fmla="*/ 83 w 572"/>
                <a:gd name="T29" fmla="*/ 330 h 377"/>
                <a:gd name="T30" fmla="*/ 57 w 572"/>
                <a:gd name="T31" fmla="*/ 311 h 377"/>
                <a:gd name="T32" fmla="*/ 55 w 572"/>
                <a:gd name="T33" fmla="*/ 81 h 377"/>
                <a:gd name="T34" fmla="*/ 57 w 572"/>
                <a:gd name="T35" fmla="*/ 68 h 377"/>
                <a:gd name="T36" fmla="*/ 83 w 572"/>
                <a:gd name="T37" fmla="*/ 47 h 377"/>
                <a:gd name="T38" fmla="*/ 98 w 572"/>
                <a:gd name="T39" fmla="*/ 47 h 377"/>
                <a:gd name="T40" fmla="*/ 121 w 572"/>
                <a:gd name="T41" fmla="*/ 55 h 377"/>
                <a:gd name="T42" fmla="*/ 132 w 572"/>
                <a:gd name="T43" fmla="*/ 81 h 377"/>
                <a:gd name="T44" fmla="*/ 261 w 572"/>
                <a:gd name="T45" fmla="*/ 296 h 377"/>
                <a:gd name="T46" fmla="*/ 251 w 572"/>
                <a:gd name="T47" fmla="*/ 321 h 377"/>
                <a:gd name="T48" fmla="*/ 227 w 572"/>
                <a:gd name="T49" fmla="*/ 330 h 377"/>
                <a:gd name="T50" fmla="*/ 212 w 572"/>
                <a:gd name="T51" fmla="*/ 330 h 377"/>
                <a:gd name="T52" fmla="*/ 187 w 572"/>
                <a:gd name="T53" fmla="*/ 311 h 377"/>
                <a:gd name="T54" fmla="*/ 185 w 572"/>
                <a:gd name="T55" fmla="*/ 81 h 377"/>
                <a:gd name="T56" fmla="*/ 187 w 572"/>
                <a:gd name="T57" fmla="*/ 68 h 377"/>
                <a:gd name="T58" fmla="*/ 212 w 572"/>
                <a:gd name="T59" fmla="*/ 47 h 377"/>
                <a:gd name="T60" fmla="*/ 227 w 572"/>
                <a:gd name="T61" fmla="*/ 47 h 377"/>
                <a:gd name="T62" fmla="*/ 251 w 572"/>
                <a:gd name="T63" fmla="*/ 55 h 377"/>
                <a:gd name="T64" fmla="*/ 261 w 572"/>
                <a:gd name="T65" fmla="*/ 81 h 377"/>
                <a:gd name="T66" fmla="*/ 391 w 572"/>
                <a:gd name="T67" fmla="*/ 296 h 377"/>
                <a:gd name="T68" fmla="*/ 383 w 572"/>
                <a:gd name="T69" fmla="*/ 321 h 377"/>
                <a:gd name="T70" fmla="*/ 357 w 572"/>
                <a:gd name="T71" fmla="*/ 330 h 377"/>
                <a:gd name="T72" fmla="*/ 342 w 572"/>
                <a:gd name="T73" fmla="*/ 330 h 377"/>
                <a:gd name="T74" fmla="*/ 319 w 572"/>
                <a:gd name="T75" fmla="*/ 311 h 377"/>
                <a:gd name="T76" fmla="*/ 315 w 572"/>
                <a:gd name="T77" fmla="*/ 81 h 377"/>
                <a:gd name="T78" fmla="*/ 319 w 572"/>
                <a:gd name="T79" fmla="*/ 68 h 377"/>
                <a:gd name="T80" fmla="*/ 342 w 572"/>
                <a:gd name="T81" fmla="*/ 47 h 377"/>
                <a:gd name="T82" fmla="*/ 357 w 572"/>
                <a:gd name="T83" fmla="*/ 47 h 377"/>
                <a:gd name="T84" fmla="*/ 383 w 572"/>
                <a:gd name="T85" fmla="*/ 55 h 377"/>
                <a:gd name="T86" fmla="*/ 391 w 572"/>
                <a:gd name="T87" fmla="*/ 81 h 377"/>
                <a:gd name="T88" fmla="*/ 521 w 572"/>
                <a:gd name="T89" fmla="*/ 296 h 377"/>
                <a:gd name="T90" fmla="*/ 513 w 572"/>
                <a:gd name="T91" fmla="*/ 321 h 377"/>
                <a:gd name="T92" fmla="*/ 487 w 572"/>
                <a:gd name="T93" fmla="*/ 330 h 377"/>
                <a:gd name="T94" fmla="*/ 472 w 572"/>
                <a:gd name="T95" fmla="*/ 330 h 377"/>
                <a:gd name="T96" fmla="*/ 449 w 572"/>
                <a:gd name="T97" fmla="*/ 311 h 377"/>
                <a:gd name="T98" fmla="*/ 447 w 572"/>
                <a:gd name="T99" fmla="*/ 81 h 377"/>
                <a:gd name="T100" fmla="*/ 449 w 572"/>
                <a:gd name="T101" fmla="*/ 68 h 377"/>
                <a:gd name="T102" fmla="*/ 472 w 572"/>
                <a:gd name="T103" fmla="*/ 47 h 377"/>
                <a:gd name="T104" fmla="*/ 487 w 572"/>
                <a:gd name="T105" fmla="*/ 47 h 377"/>
                <a:gd name="T106" fmla="*/ 513 w 572"/>
                <a:gd name="T107" fmla="*/ 55 h 377"/>
                <a:gd name="T108" fmla="*/ 521 w 572"/>
                <a:gd name="T109" fmla="*/ 8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2" h="377">
                  <a:moveTo>
                    <a:pt x="538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27" y="0"/>
                  </a:lnTo>
                  <a:lnTo>
                    <a:pt x="21" y="2"/>
                  </a:lnTo>
                  <a:lnTo>
                    <a:pt x="10" y="11"/>
                  </a:lnTo>
                  <a:lnTo>
                    <a:pt x="2" y="21"/>
                  </a:lnTo>
                  <a:lnTo>
                    <a:pt x="0" y="28"/>
                  </a:lnTo>
                  <a:lnTo>
                    <a:pt x="0" y="34"/>
                  </a:lnTo>
                  <a:lnTo>
                    <a:pt x="0" y="343"/>
                  </a:lnTo>
                  <a:lnTo>
                    <a:pt x="0" y="343"/>
                  </a:lnTo>
                  <a:lnTo>
                    <a:pt x="0" y="351"/>
                  </a:lnTo>
                  <a:lnTo>
                    <a:pt x="2" y="358"/>
                  </a:lnTo>
                  <a:lnTo>
                    <a:pt x="10" y="368"/>
                  </a:lnTo>
                  <a:lnTo>
                    <a:pt x="21" y="375"/>
                  </a:lnTo>
                  <a:lnTo>
                    <a:pt x="27" y="377"/>
                  </a:lnTo>
                  <a:lnTo>
                    <a:pt x="34" y="377"/>
                  </a:lnTo>
                  <a:lnTo>
                    <a:pt x="538" y="377"/>
                  </a:lnTo>
                  <a:lnTo>
                    <a:pt x="538" y="377"/>
                  </a:lnTo>
                  <a:lnTo>
                    <a:pt x="547" y="377"/>
                  </a:lnTo>
                  <a:lnTo>
                    <a:pt x="553" y="375"/>
                  </a:lnTo>
                  <a:lnTo>
                    <a:pt x="564" y="368"/>
                  </a:lnTo>
                  <a:lnTo>
                    <a:pt x="570" y="358"/>
                  </a:lnTo>
                  <a:lnTo>
                    <a:pt x="572" y="351"/>
                  </a:lnTo>
                  <a:lnTo>
                    <a:pt x="572" y="343"/>
                  </a:lnTo>
                  <a:lnTo>
                    <a:pt x="572" y="34"/>
                  </a:lnTo>
                  <a:lnTo>
                    <a:pt x="572" y="34"/>
                  </a:lnTo>
                  <a:lnTo>
                    <a:pt x="572" y="28"/>
                  </a:lnTo>
                  <a:lnTo>
                    <a:pt x="570" y="21"/>
                  </a:lnTo>
                  <a:lnTo>
                    <a:pt x="564" y="11"/>
                  </a:lnTo>
                  <a:lnTo>
                    <a:pt x="553" y="2"/>
                  </a:lnTo>
                  <a:lnTo>
                    <a:pt x="547" y="0"/>
                  </a:lnTo>
                  <a:lnTo>
                    <a:pt x="538" y="0"/>
                  </a:lnTo>
                  <a:lnTo>
                    <a:pt x="538" y="0"/>
                  </a:lnTo>
                  <a:close/>
                  <a:moveTo>
                    <a:pt x="132" y="296"/>
                  </a:moveTo>
                  <a:lnTo>
                    <a:pt x="132" y="296"/>
                  </a:lnTo>
                  <a:lnTo>
                    <a:pt x="132" y="304"/>
                  </a:lnTo>
                  <a:lnTo>
                    <a:pt x="129" y="311"/>
                  </a:lnTo>
                  <a:lnTo>
                    <a:pt x="121" y="321"/>
                  </a:lnTo>
                  <a:lnTo>
                    <a:pt x="110" y="328"/>
                  </a:lnTo>
                  <a:lnTo>
                    <a:pt x="104" y="330"/>
                  </a:lnTo>
                  <a:lnTo>
                    <a:pt x="98" y="330"/>
                  </a:lnTo>
                  <a:lnTo>
                    <a:pt x="89" y="330"/>
                  </a:lnTo>
                  <a:lnTo>
                    <a:pt x="89" y="330"/>
                  </a:lnTo>
                  <a:lnTo>
                    <a:pt x="83" y="330"/>
                  </a:lnTo>
                  <a:lnTo>
                    <a:pt x="76" y="328"/>
                  </a:lnTo>
                  <a:lnTo>
                    <a:pt x="66" y="321"/>
                  </a:lnTo>
                  <a:lnTo>
                    <a:pt x="57" y="311"/>
                  </a:lnTo>
                  <a:lnTo>
                    <a:pt x="55" y="304"/>
                  </a:lnTo>
                  <a:lnTo>
                    <a:pt x="55" y="296"/>
                  </a:lnTo>
                  <a:lnTo>
                    <a:pt x="55" y="81"/>
                  </a:lnTo>
                  <a:lnTo>
                    <a:pt x="55" y="81"/>
                  </a:lnTo>
                  <a:lnTo>
                    <a:pt x="55" y="74"/>
                  </a:lnTo>
                  <a:lnTo>
                    <a:pt x="57" y="68"/>
                  </a:lnTo>
                  <a:lnTo>
                    <a:pt x="66" y="55"/>
                  </a:lnTo>
                  <a:lnTo>
                    <a:pt x="76" y="49"/>
                  </a:lnTo>
                  <a:lnTo>
                    <a:pt x="83" y="47"/>
                  </a:lnTo>
                  <a:lnTo>
                    <a:pt x="89" y="47"/>
                  </a:lnTo>
                  <a:lnTo>
                    <a:pt x="98" y="47"/>
                  </a:lnTo>
                  <a:lnTo>
                    <a:pt x="98" y="47"/>
                  </a:lnTo>
                  <a:lnTo>
                    <a:pt x="104" y="47"/>
                  </a:lnTo>
                  <a:lnTo>
                    <a:pt x="110" y="49"/>
                  </a:lnTo>
                  <a:lnTo>
                    <a:pt x="121" y="55"/>
                  </a:lnTo>
                  <a:lnTo>
                    <a:pt x="129" y="68"/>
                  </a:lnTo>
                  <a:lnTo>
                    <a:pt x="132" y="74"/>
                  </a:lnTo>
                  <a:lnTo>
                    <a:pt x="132" y="81"/>
                  </a:lnTo>
                  <a:lnTo>
                    <a:pt x="132" y="296"/>
                  </a:lnTo>
                  <a:close/>
                  <a:moveTo>
                    <a:pt x="261" y="296"/>
                  </a:moveTo>
                  <a:lnTo>
                    <a:pt x="261" y="296"/>
                  </a:lnTo>
                  <a:lnTo>
                    <a:pt x="261" y="304"/>
                  </a:lnTo>
                  <a:lnTo>
                    <a:pt x="259" y="311"/>
                  </a:lnTo>
                  <a:lnTo>
                    <a:pt x="251" y="321"/>
                  </a:lnTo>
                  <a:lnTo>
                    <a:pt x="240" y="328"/>
                  </a:lnTo>
                  <a:lnTo>
                    <a:pt x="234" y="330"/>
                  </a:lnTo>
                  <a:lnTo>
                    <a:pt x="227" y="330"/>
                  </a:lnTo>
                  <a:lnTo>
                    <a:pt x="219" y="330"/>
                  </a:lnTo>
                  <a:lnTo>
                    <a:pt x="219" y="330"/>
                  </a:lnTo>
                  <a:lnTo>
                    <a:pt x="212" y="330"/>
                  </a:lnTo>
                  <a:lnTo>
                    <a:pt x="206" y="328"/>
                  </a:lnTo>
                  <a:lnTo>
                    <a:pt x="195" y="321"/>
                  </a:lnTo>
                  <a:lnTo>
                    <a:pt x="187" y="311"/>
                  </a:lnTo>
                  <a:lnTo>
                    <a:pt x="185" y="304"/>
                  </a:lnTo>
                  <a:lnTo>
                    <a:pt x="185" y="296"/>
                  </a:lnTo>
                  <a:lnTo>
                    <a:pt x="185" y="81"/>
                  </a:lnTo>
                  <a:lnTo>
                    <a:pt x="185" y="81"/>
                  </a:lnTo>
                  <a:lnTo>
                    <a:pt x="185" y="74"/>
                  </a:lnTo>
                  <a:lnTo>
                    <a:pt x="187" y="68"/>
                  </a:lnTo>
                  <a:lnTo>
                    <a:pt x="195" y="55"/>
                  </a:lnTo>
                  <a:lnTo>
                    <a:pt x="206" y="49"/>
                  </a:lnTo>
                  <a:lnTo>
                    <a:pt x="212" y="47"/>
                  </a:lnTo>
                  <a:lnTo>
                    <a:pt x="219" y="47"/>
                  </a:lnTo>
                  <a:lnTo>
                    <a:pt x="227" y="47"/>
                  </a:lnTo>
                  <a:lnTo>
                    <a:pt x="227" y="47"/>
                  </a:lnTo>
                  <a:lnTo>
                    <a:pt x="234" y="47"/>
                  </a:lnTo>
                  <a:lnTo>
                    <a:pt x="240" y="49"/>
                  </a:lnTo>
                  <a:lnTo>
                    <a:pt x="251" y="55"/>
                  </a:lnTo>
                  <a:lnTo>
                    <a:pt x="259" y="68"/>
                  </a:lnTo>
                  <a:lnTo>
                    <a:pt x="261" y="74"/>
                  </a:lnTo>
                  <a:lnTo>
                    <a:pt x="261" y="81"/>
                  </a:lnTo>
                  <a:lnTo>
                    <a:pt x="261" y="296"/>
                  </a:lnTo>
                  <a:close/>
                  <a:moveTo>
                    <a:pt x="391" y="296"/>
                  </a:moveTo>
                  <a:lnTo>
                    <a:pt x="391" y="296"/>
                  </a:lnTo>
                  <a:lnTo>
                    <a:pt x="391" y="304"/>
                  </a:lnTo>
                  <a:lnTo>
                    <a:pt x="389" y="311"/>
                  </a:lnTo>
                  <a:lnTo>
                    <a:pt x="383" y="321"/>
                  </a:lnTo>
                  <a:lnTo>
                    <a:pt x="370" y="328"/>
                  </a:lnTo>
                  <a:lnTo>
                    <a:pt x="364" y="330"/>
                  </a:lnTo>
                  <a:lnTo>
                    <a:pt x="357" y="330"/>
                  </a:lnTo>
                  <a:lnTo>
                    <a:pt x="349" y="330"/>
                  </a:lnTo>
                  <a:lnTo>
                    <a:pt x="349" y="330"/>
                  </a:lnTo>
                  <a:lnTo>
                    <a:pt x="342" y="330"/>
                  </a:lnTo>
                  <a:lnTo>
                    <a:pt x="336" y="328"/>
                  </a:lnTo>
                  <a:lnTo>
                    <a:pt x="325" y="321"/>
                  </a:lnTo>
                  <a:lnTo>
                    <a:pt x="319" y="311"/>
                  </a:lnTo>
                  <a:lnTo>
                    <a:pt x="317" y="304"/>
                  </a:lnTo>
                  <a:lnTo>
                    <a:pt x="315" y="296"/>
                  </a:lnTo>
                  <a:lnTo>
                    <a:pt x="315" y="81"/>
                  </a:lnTo>
                  <a:lnTo>
                    <a:pt x="315" y="81"/>
                  </a:lnTo>
                  <a:lnTo>
                    <a:pt x="317" y="74"/>
                  </a:lnTo>
                  <a:lnTo>
                    <a:pt x="319" y="68"/>
                  </a:lnTo>
                  <a:lnTo>
                    <a:pt x="325" y="55"/>
                  </a:lnTo>
                  <a:lnTo>
                    <a:pt x="336" y="49"/>
                  </a:lnTo>
                  <a:lnTo>
                    <a:pt x="342" y="47"/>
                  </a:lnTo>
                  <a:lnTo>
                    <a:pt x="349" y="47"/>
                  </a:lnTo>
                  <a:lnTo>
                    <a:pt x="357" y="47"/>
                  </a:lnTo>
                  <a:lnTo>
                    <a:pt x="357" y="47"/>
                  </a:lnTo>
                  <a:lnTo>
                    <a:pt x="364" y="47"/>
                  </a:lnTo>
                  <a:lnTo>
                    <a:pt x="370" y="49"/>
                  </a:lnTo>
                  <a:lnTo>
                    <a:pt x="383" y="55"/>
                  </a:lnTo>
                  <a:lnTo>
                    <a:pt x="389" y="68"/>
                  </a:lnTo>
                  <a:lnTo>
                    <a:pt x="391" y="74"/>
                  </a:lnTo>
                  <a:lnTo>
                    <a:pt x="391" y="81"/>
                  </a:lnTo>
                  <a:lnTo>
                    <a:pt x="391" y="296"/>
                  </a:lnTo>
                  <a:close/>
                  <a:moveTo>
                    <a:pt x="521" y="296"/>
                  </a:moveTo>
                  <a:lnTo>
                    <a:pt x="521" y="296"/>
                  </a:lnTo>
                  <a:lnTo>
                    <a:pt x="521" y="304"/>
                  </a:lnTo>
                  <a:lnTo>
                    <a:pt x="519" y="311"/>
                  </a:lnTo>
                  <a:lnTo>
                    <a:pt x="513" y="321"/>
                  </a:lnTo>
                  <a:lnTo>
                    <a:pt x="502" y="328"/>
                  </a:lnTo>
                  <a:lnTo>
                    <a:pt x="496" y="330"/>
                  </a:lnTo>
                  <a:lnTo>
                    <a:pt x="487" y="330"/>
                  </a:lnTo>
                  <a:lnTo>
                    <a:pt x="479" y="330"/>
                  </a:lnTo>
                  <a:lnTo>
                    <a:pt x="479" y="330"/>
                  </a:lnTo>
                  <a:lnTo>
                    <a:pt x="472" y="330"/>
                  </a:lnTo>
                  <a:lnTo>
                    <a:pt x="466" y="328"/>
                  </a:lnTo>
                  <a:lnTo>
                    <a:pt x="455" y="321"/>
                  </a:lnTo>
                  <a:lnTo>
                    <a:pt x="449" y="311"/>
                  </a:lnTo>
                  <a:lnTo>
                    <a:pt x="447" y="304"/>
                  </a:lnTo>
                  <a:lnTo>
                    <a:pt x="447" y="296"/>
                  </a:lnTo>
                  <a:lnTo>
                    <a:pt x="447" y="81"/>
                  </a:lnTo>
                  <a:lnTo>
                    <a:pt x="447" y="81"/>
                  </a:lnTo>
                  <a:lnTo>
                    <a:pt x="447" y="74"/>
                  </a:lnTo>
                  <a:lnTo>
                    <a:pt x="449" y="68"/>
                  </a:lnTo>
                  <a:lnTo>
                    <a:pt x="455" y="55"/>
                  </a:lnTo>
                  <a:lnTo>
                    <a:pt x="466" y="49"/>
                  </a:lnTo>
                  <a:lnTo>
                    <a:pt x="472" y="47"/>
                  </a:lnTo>
                  <a:lnTo>
                    <a:pt x="479" y="47"/>
                  </a:lnTo>
                  <a:lnTo>
                    <a:pt x="487" y="47"/>
                  </a:lnTo>
                  <a:lnTo>
                    <a:pt x="487" y="47"/>
                  </a:lnTo>
                  <a:lnTo>
                    <a:pt x="496" y="47"/>
                  </a:lnTo>
                  <a:lnTo>
                    <a:pt x="502" y="49"/>
                  </a:lnTo>
                  <a:lnTo>
                    <a:pt x="513" y="55"/>
                  </a:lnTo>
                  <a:lnTo>
                    <a:pt x="519" y="68"/>
                  </a:lnTo>
                  <a:lnTo>
                    <a:pt x="521" y="74"/>
                  </a:lnTo>
                  <a:lnTo>
                    <a:pt x="521" y="81"/>
                  </a:lnTo>
                  <a:lnTo>
                    <a:pt x="521" y="29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3" name="Freeform 36"/>
            <p:cNvSpPr>
              <a:spLocks noEditPoints="1"/>
            </p:cNvSpPr>
            <p:nvPr/>
          </p:nvSpPr>
          <p:spPr bwMode="auto">
            <a:xfrm>
              <a:off x="8305800" y="5519738"/>
              <a:ext cx="912812" cy="598487"/>
            </a:xfrm>
            <a:custGeom>
              <a:avLst/>
              <a:gdLst>
                <a:gd name="T0" fmla="*/ 34 w 575"/>
                <a:gd name="T1" fmla="*/ 0 h 377"/>
                <a:gd name="T2" fmla="*/ 10 w 575"/>
                <a:gd name="T3" fmla="*/ 11 h 377"/>
                <a:gd name="T4" fmla="*/ 0 w 575"/>
                <a:gd name="T5" fmla="*/ 34 h 377"/>
                <a:gd name="T6" fmla="*/ 2 w 575"/>
                <a:gd name="T7" fmla="*/ 351 h 377"/>
                <a:gd name="T8" fmla="*/ 21 w 575"/>
                <a:gd name="T9" fmla="*/ 375 h 377"/>
                <a:gd name="T10" fmla="*/ 541 w 575"/>
                <a:gd name="T11" fmla="*/ 377 h 377"/>
                <a:gd name="T12" fmla="*/ 553 w 575"/>
                <a:gd name="T13" fmla="*/ 375 h 377"/>
                <a:gd name="T14" fmla="*/ 572 w 575"/>
                <a:gd name="T15" fmla="*/ 351 h 377"/>
                <a:gd name="T16" fmla="*/ 575 w 575"/>
                <a:gd name="T17" fmla="*/ 34 h 377"/>
                <a:gd name="T18" fmla="*/ 564 w 575"/>
                <a:gd name="T19" fmla="*/ 11 h 377"/>
                <a:gd name="T20" fmla="*/ 541 w 575"/>
                <a:gd name="T21" fmla="*/ 0 h 377"/>
                <a:gd name="T22" fmla="*/ 132 w 575"/>
                <a:gd name="T23" fmla="*/ 296 h 377"/>
                <a:gd name="T24" fmla="*/ 121 w 575"/>
                <a:gd name="T25" fmla="*/ 321 h 377"/>
                <a:gd name="T26" fmla="*/ 98 w 575"/>
                <a:gd name="T27" fmla="*/ 330 h 377"/>
                <a:gd name="T28" fmla="*/ 83 w 575"/>
                <a:gd name="T29" fmla="*/ 330 h 377"/>
                <a:gd name="T30" fmla="*/ 59 w 575"/>
                <a:gd name="T31" fmla="*/ 311 h 377"/>
                <a:gd name="T32" fmla="*/ 55 w 575"/>
                <a:gd name="T33" fmla="*/ 81 h 377"/>
                <a:gd name="T34" fmla="*/ 59 w 575"/>
                <a:gd name="T35" fmla="*/ 68 h 377"/>
                <a:gd name="T36" fmla="*/ 83 w 575"/>
                <a:gd name="T37" fmla="*/ 47 h 377"/>
                <a:gd name="T38" fmla="*/ 98 w 575"/>
                <a:gd name="T39" fmla="*/ 47 h 377"/>
                <a:gd name="T40" fmla="*/ 121 w 575"/>
                <a:gd name="T41" fmla="*/ 55 h 377"/>
                <a:gd name="T42" fmla="*/ 132 w 575"/>
                <a:gd name="T43" fmla="*/ 81 h 377"/>
                <a:gd name="T44" fmla="*/ 262 w 575"/>
                <a:gd name="T45" fmla="*/ 296 h 377"/>
                <a:gd name="T46" fmla="*/ 253 w 575"/>
                <a:gd name="T47" fmla="*/ 321 h 377"/>
                <a:gd name="T48" fmla="*/ 228 w 575"/>
                <a:gd name="T49" fmla="*/ 330 h 377"/>
                <a:gd name="T50" fmla="*/ 213 w 575"/>
                <a:gd name="T51" fmla="*/ 330 h 377"/>
                <a:gd name="T52" fmla="*/ 189 w 575"/>
                <a:gd name="T53" fmla="*/ 311 h 377"/>
                <a:gd name="T54" fmla="*/ 185 w 575"/>
                <a:gd name="T55" fmla="*/ 81 h 377"/>
                <a:gd name="T56" fmla="*/ 189 w 575"/>
                <a:gd name="T57" fmla="*/ 68 h 377"/>
                <a:gd name="T58" fmla="*/ 213 w 575"/>
                <a:gd name="T59" fmla="*/ 47 h 377"/>
                <a:gd name="T60" fmla="*/ 228 w 575"/>
                <a:gd name="T61" fmla="*/ 47 h 377"/>
                <a:gd name="T62" fmla="*/ 253 w 575"/>
                <a:gd name="T63" fmla="*/ 55 h 377"/>
                <a:gd name="T64" fmla="*/ 262 w 575"/>
                <a:gd name="T65" fmla="*/ 81 h 377"/>
                <a:gd name="T66" fmla="*/ 394 w 575"/>
                <a:gd name="T67" fmla="*/ 296 h 377"/>
                <a:gd name="T68" fmla="*/ 383 w 575"/>
                <a:gd name="T69" fmla="*/ 321 h 377"/>
                <a:gd name="T70" fmla="*/ 360 w 575"/>
                <a:gd name="T71" fmla="*/ 330 h 377"/>
                <a:gd name="T72" fmla="*/ 343 w 575"/>
                <a:gd name="T73" fmla="*/ 330 h 377"/>
                <a:gd name="T74" fmla="*/ 319 w 575"/>
                <a:gd name="T75" fmla="*/ 311 h 377"/>
                <a:gd name="T76" fmla="*/ 317 w 575"/>
                <a:gd name="T77" fmla="*/ 81 h 377"/>
                <a:gd name="T78" fmla="*/ 319 w 575"/>
                <a:gd name="T79" fmla="*/ 68 h 377"/>
                <a:gd name="T80" fmla="*/ 343 w 575"/>
                <a:gd name="T81" fmla="*/ 47 h 377"/>
                <a:gd name="T82" fmla="*/ 360 w 575"/>
                <a:gd name="T83" fmla="*/ 47 h 377"/>
                <a:gd name="T84" fmla="*/ 383 w 575"/>
                <a:gd name="T85" fmla="*/ 55 h 377"/>
                <a:gd name="T86" fmla="*/ 394 w 575"/>
                <a:gd name="T87" fmla="*/ 81 h 377"/>
                <a:gd name="T88" fmla="*/ 524 w 575"/>
                <a:gd name="T89" fmla="*/ 296 h 377"/>
                <a:gd name="T90" fmla="*/ 513 w 575"/>
                <a:gd name="T91" fmla="*/ 321 h 377"/>
                <a:gd name="T92" fmla="*/ 489 w 575"/>
                <a:gd name="T93" fmla="*/ 330 h 377"/>
                <a:gd name="T94" fmla="*/ 475 w 575"/>
                <a:gd name="T95" fmla="*/ 330 h 377"/>
                <a:gd name="T96" fmla="*/ 449 w 575"/>
                <a:gd name="T97" fmla="*/ 311 h 377"/>
                <a:gd name="T98" fmla="*/ 447 w 575"/>
                <a:gd name="T99" fmla="*/ 81 h 377"/>
                <a:gd name="T100" fmla="*/ 449 w 575"/>
                <a:gd name="T101" fmla="*/ 68 h 377"/>
                <a:gd name="T102" fmla="*/ 475 w 575"/>
                <a:gd name="T103" fmla="*/ 47 h 377"/>
                <a:gd name="T104" fmla="*/ 489 w 575"/>
                <a:gd name="T105" fmla="*/ 47 h 377"/>
                <a:gd name="T106" fmla="*/ 513 w 575"/>
                <a:gd name="T107" fmla="*/ 55 h 377"/>
                <a:gd name="T108" fmla="*/ 524 w 575"/>
                <a:gd name="T109" fmla="*/ 8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5" h="377">
                  <a:moveTo>
                    <a:pt x="541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27" y="0"/>
                  </a:lnTo>
                  <a:lnTo>
                    <a:pt x="21" y="2"/>
                  </a:lnTo>
                  <a:lnTo>
                    <a:pt x="10" y="11"/>
                  </a:lnTo>
                  <a:lnTo>
                    <a:pt x="4" y="21"/>
                  </a:lnTo>
                  <a:lnTo>
                    <a:pt x="2" y="28"/>
                  </a:lnTo>
                  <a:lnTo>
                    <a:pt x="0" y="34"/>
                  </a:lnTo>
                  <a:lnTo>
                    <a:pt x="0" y="343"/>
                  </a:lnTo>
                  <a:lnTo>
                    <a:pt x="0" y="343"/>
                  </a:lnTo>
                  <a:lnTo>
                    <a:pt x="2" y="351"/>
                  </a:lnTo>
                  <a:lnTo>
                    <a:pt x="4" y="358"/>
                  </a:lnTo>
                  <a:lnTo>
                    <a:pt x="10" y="368"/>
                  </a:lnTo>
                  <a:lnTo>
                    <a:pt x="21" y="375"/>
                  </a:lnTo>
                  <a:lnTo>
                    <a:pt x="27" y="377"/>
                  </a:lnTo>
                  <a:lnTo>
                    <a:pt x="34" y="377"/>
                  </a:lnTo>
                  <a:lnTo>
                    <a:pt x="541" y="377"/>
                  </a:lnTo>
                  <a:lnTo>
                    <a:pt x="541" y="377"/>
                  </a:lnTo>
                  <a:lnTo>
                    <a:pt x="547" y="377"/>
                  </a:lnTo>
                  <a:lnTo>
                    <a:pt x="553" y="375"/>
                  </a:lnTo>
                  <a:lnTo>
                    <a:pt x="564" y="368"/>
                  </a:lnTo>
                  <a:lnTo>
                    <a:pt x="570" y="358"/>
                  </a:lnTo>
                  <a:lnTo>
                    <a:pt x="572" y="351"/>
                  </a:lnTo>
                  <a:lnTo>
                    <a:pt x="575" y="343"/>
                  </a:lnTo>
                  <a:lnTo>
                    <a:pt x="575" y="34"/>
                  </a:lnTo>
                  <a:lnTo>
                    <a:pt x="575" y="34"/>
                  </a:lnTo>
                  <a:lnTo>
                    <a:pt x="572" y="28"/>
                  </a:lnTo>
                  <a:lnTo>
                    <a:pt x="570" y="21"/>
                  </a:lnTo>
                  <a:lnTo>
                    <a:pt x="564" y="11"/>
                  </a:lnTo>
                  <a:lnTo>
                    <a:pt x="553" y="2"/>
                  </a:lnTo>
                  <a:lnTo>
                    <a:pt x="547" y="0"/>
                  </a:lnTo>
                  <a:lnTo>
                    <a:pt x="541" y="0"/>
                  </a:lnTo>
                  <a:lnTo>
                    <a:pt x="541" y="0"/>
                  </a:lnTo>
                  <a:close/>
                  <a:moveTo>
                    <a:pt x="132" y="296"/>
                  </a:moveTo>
                  <a:lnTo>
                    <a:pt x="132" y="296"/>
                  </a:lnTo>
                  <a:lnTo>
                    <a:pt x="132" y="304"/>
                  </a:lnTo>
                  <a:lnTo>
                    <a:pt x="130" y="311"/>
                  </a:lnTo>
                  <a:lnTo>
                    <a:pt x="121" y="321"/>
                  </a:lnTo>
                  <a:lnTo>
                    <a:pt x="110" y="328"/>
                  </a:lnTo>
                  <a:lnTo>
                    <a:pt x="104" y="330"/>
                  </a:lnTo>
                  <a:lnTo>
                    <a:pt x="98" y="330"/>
                  </a:lnTo>
                  <a:lnTo>
                    <a:pt x="89" y="330"/>
                  </a:lnTo>
                  <a:lnTo>
                    <a:pt x="89" y="330"/>
                  </a:lnTo>
                  <a:lnTo>
                    <a:pt x="83" y="330"/>
                  </a:lnTo>
                  <a:lnTo>
                    <a:pt x="76" y="328"/>
                  </a:lnTo>
                  <a:lnTo>
                    <a:pt x="66" y="321"/>
                  </a:lnTo>
                  <a:lnTo>
                    <a:pt x="59" y="311"/>
                  </a:lnTo>
                  <a:lnTo>
                    <a:pt x="57" y="304"/>
                  </a:lnTo>
                  <a:lnTo>
                    <a:pt x="55" y="296"/>
                  </a:lnTo>
                  <a:lnTo>
                    <a:pt x="55" y="81"/>
                  </a:lnTo>
                  <a:lnTo>
                    <a:pt x="55" y="81"/>
                  </a:lnTo>
                  <a:lnTo>
                    <a:pt x="57" y="74"/>
                  </a:lnTo>
                  <a:lnTo>
                    <a:pt x="59" y="68"/>
                  </a:lnTo>
                  <a:lnTo>
                    <a:pt x="66" y="55"/>
                  </a:lnTo>
                  <a:lnTo>
                    <a:pt x="76" y="49"/>
                  </a:lnTo>
                  <a:lnTo>
                    <a:pt x="83" y="47"/>
                  </a:lnTo>
                  <a:lnTo>
                    <a:pt x="89" y="47"/>
                  </a:lnTo>
                  <a:lnTo>
                    <a:pt x="98" y="47"/>
                  </a:lnTo>
                  <a:lnTo>
                    <a:pt x="98" y="47"/>
                  </a:lnTo>
                  <a:lnTo>
                    <a:pt x="104" y="47"/>
                  </a:lnTo>
                  <a:lnTo>
                    <a:pt x="110" y="49"/>
                  </a:lnTo>
                  <a:lnTo>
                    <a:pt x="121" y="55"/>
                  </a:lnTo>
                  <a:lnTo>
                    <a:pt x="130" y="68"/>
                  </a:lnTo>
                  <a:lnTo>
                    <a:pt x="132" y="74"/>
                  </a:lnTo>
                  <a:lnTo>
                    <a:pt x="132" y="81"/>
                  </a:lnTo>
                  <a:lnTo>
                    <a:pt x="132" y="296"/>
                  </a:lnTo>
                  <a:close/>
                  <a:moveTo>
                    <a:pt x="262" y="296"/>
                  </a:moveTo>
                  <a:lnTo>
                    <a:pt x="262" y="296"/>
                  </a:lnTo>
                  <a:lnTo>
                    <a:pt x="262" y="304"/>
                  </a:lnTo>
                  <a:lnTo>
                    <a:pt x="259" y="311"/>
                  </a:lnTo>
                  <a:lnTo>
                    <a:pt x="253" y="321"/>
                  </a:lnTo>
                  <a:lnTo>
                    <a:pt x="242" y="328"/>
                  </a:lnTo>
                  <a:lnTo>
                    <a:pt x="236" y="330"/>
                  </a:lnTo>
                  <a:lnTo>
                    <a:pt x="228" y="330"/>
                  </a:lnTo>
                  <a:lnTo>
                    <a:pt x="219" y="330"/>
                  </a:lnTo>
                  <a:lnTo>
                    <a:pt x="219" y="330"/>
                  </a:lnTo>
                  <a:lnTo>
                    <a:pt x="213" y="330"/>
                  </a:lnTo>
                  <a:lnTo>
                    <a:pt x="206" y="328"/>
                  </a:lnTo>
                  <a:lnTo>
                    <a:pt x="196" y="321"/>
                  </a:lnTo>
                  <a:lnTo>
                    <a:pt x="189" y="311"/>
                  </a:lnTo>
                  <a:lnTo>
                    <a:pt x="187" y="304"/>
                  </a:lnTo>
                  <a:lnTo>
                    <a:pt x="185" y="296"/>
                  </a:lnTo>
                  <a:lnTo>
                    <a:pt x="185" y="81"/>
                  </a:lnTo>
                  <a:lnTo>
                    <a:pt x="185" y="81"/>
                  </a:lnTo>
                  <a:lnTo>
                    <a:pt x="187" y="74"/>
                  </a:lnTo>
                  <a:lnTo>
                    <a:pt x="189" y="68"/>
                  </a:lnTo>
                  <a:lnTo>
                    <a:pt x="196" y="55"/>
                  </a:lnTo>
                  <a:lnTo>
                    <a:pt x="206" y="49"/>
                  </a:lnTo>
                  <a:lnTo>
                    <a:pt x="213" y="47"/>
                  </a:lnTo>
                  <a:lnTo>
                    <a:pt x="219" y="47"/>
                  </a:lnTo>
                  <a:lnTo>
                    <a:pt x="228" y="47"/>
                  </a:lnTo>
                  <a:lnTo>
                    <a:pt x="228" y="47"/>
                  </a:lnTo>
                  <a:lnTo>
                    <a:pt x="236" y="47"/>
                  </a:lnTo>
                  <a:lnTo>
                    <a:pt x="242" y="49"/>
                  </a:lnTo>
                  <a:lnTo>
                    <a:pt x="253" y="55"/>
                  </a:lnTo>
                  <a:lnTo>
                    <a:pt x="259" y="68"/>
                  </a:lnTo>
                  <a:lnTo>
                    <a:pt x="262" y="74"/>
                  </a:lnTo>
                  <a:lnTo>
                    <a:pt x="262" y="81"/>
                  </a:lnTo>
                  <a:lnTo>
                    <a:pt x="262" y="296"/>
                  </a:lnTo>
                  <a:close/>
                  <a:moveTo>
                    <a:pt x="394" y="296"/>
                  </a:moveTo>
                  <a:lnTo>
                    <a:pt x="394" y="296"/>
                  </a:lnTo>
                  <a:lnTo>
                    <a:pt x="391" y="304"/>
                  </a:lnTo>
                  <a:lnTo>
                    <a:pt x="389" y="311"/>
                  </a:lnTo>
                  <a:lnTo>
                    <a:pt x="383" y="321"/>
                  </a:lnTo>
                  <a:lnTo>
                    <a:pt x="372" y="328"/>
                  </a:lnTo>
                  <a:lnTo>
                    <a:pt x="366" y="330"/>
                  </a:lnTo>
                  <a:lnTo>
                    <a:pt x="360" y="330"/>
                  </a:lnTo>
                  <a:lnTo>
                    <a:pt x="351" y="330"/>
                  </a:lnTo>
                  <a:lnTo>
                    <a:pt x="351" y="330"/>
                  </a:lnTo>
                  <a:lnTo>
                    <a:pt x="343" y="330"/>
                  </a:lnTo>
                  <a:lnTo>
                    <a:pt x="336" y="328"/>
                  </a:lnTo>
                  <a:lnTo>
                    <a:pt x="325" y="321"/>
                  </a:lnTo>
                  <a:lnTo>
                    <a:pt x="319" y="311"/>
                  </a:lnTo>
                  <a:lnTo>
                    <a:pt x="317" y="304"/>
                  </a:lnTo>
                  <a:lnTo>
                    <a:pt x="317" y="296"/>
                  </a:lnTo>
                  <a:lnTo>
                    <a:pt x="317" y="81"/>
                  </a:lnTo>
                  <a:lnTo>
                    <a:pt x="317" y="81"/>
                  </a:lnTo>
                  <a:lnTo>
                    <a:pt x="317" y="74"/>
                  </a:lnTo>
                  <a:lnTo>
                    <a:pt x="319" y="68"/>
                  </a:lnTo>
                  <a:lnTo>
                    <a:pt x="325" y="55"/>
                  </a:lnTo>
                  <a:lnTo>
                    <a:pt x="336" y="49"/>
                  </a:lnTo>
                  <a:lnTo>
                    <a:pt x="343" y="47"/>
                  </a:lnTo>
                  <a:lnTo>
                    <a:pt x="351" y="47"/>
                  </a:lnTo>
                  <a:lnTo>
                    <a:pt x="360" y="47"/>
                  </a:lnTo>
                  <a:lnTo>
                    <a:pt x="360" y="47"/>
                  </a:lnTo>
                  <a:lnTo>
                    <a:pt x="366" y="47"/>
                  </a:lnTo>
                  <a:lnTo>
                    <a:pt x="372" y="49"/>
                  </a:lnTo>
                  <a:lnTo>
                    <a:pt x="383" y="55"/>
                  </a:lnTo>
                  <a:lnTo>
                    <a:pt x="389" y="68"/>
                  </a:lnTo>
                  <a:lnTo>
                    <a:pt x="391" y="74"/>
                  </a:lnTo>
                  <a:lnTo>
                    <a:pt x="394" y="81"/>
                  </a:lnTo>
                  <a:lnTo>
                    <a:pt x="394" y="296"/>
                  </a:lnTo>
                  <a:close/>
                  <a:moveTo>
                    <a:pt x="524" y="296"/>
                  </a:moveTo>
                  <a:lnTo>
                    <a:pt x="524" y="296"/>
                  </a:lnTo>
                  <a:lnTo>
                    <a:pt x="521" y="304"/>
                  </a:lnTo>
                  <a:lnTo>
                    <a:pt x="519" y="311"/>
                  </a:lnTo>
                  <a:lnTo>
                    <a:pt x="513" y="321"/>
                  </a:lnTo>
                  <a:lnTo>
                    <a:pt x="502" y="328"/>
                  </a:lnTo>
                  <a:lnTo>
                    <a:pt x="496" y="330"/>
                  </a:lnTo>
                  <a:lnTo>
                    <a:pt x="489" y="330"/>
                  </a:lnTo>
                  <a:lnTo>
                    <a:pt x="481" y="330"/>
                  </a:lnTo>
                  <a:lnTo>
                    <a:pt x="481" y="330"/>
                  </a:lnTo>
                  <a:lnTo>
                    <a:pt x="475" y="330"/>
                  </a:lnTo>
                  <a:lnTo>
                    <a:pt x="468" y="328"/>
                  </a:lnTo>
                  <a:lnTo>
                    <a:pt x="455" y="321"/>
                  </a:lnTo>
                  <a:lnTo>
                    <a:pt x="449" y="311"/>
                  </a:lnTo>
                  <a:lnTo>
                    <a:pt x="447" y="304"/>
                  </a:lnTo>
                  <a:lnTo>
                    <a:pt x="447" y="296"/>
                  </a:lnTo>
                  <a:lnTo>
                    <a:pt x="447" y="81"/>
                  </a:lnTo>
                  <a:lnTo>
                    <a:pt x="447" y="81"/>
                  </a:lnTo>
                  <a:lnTo>
                    <a:pt x="447" y="74"/>
                  </a:lnTo>
                  <a:lnTo>
                    <a:pt x="449" y="68"/>
                  </a:lnTo>
                  <a:lnTo>
                    <a:pt x="455" y="55"/>
                  </a:lnTo>
                  <a:lnTo>
                    <a:pt x="468" y="49"/>
                  </a:lnTo>
                  <a:lnTo>
                    <a:pt x="475" y="47"/>
                  </a:lnTo>
                  <a:lnTo>
                    <a:pt x="481" y="47"/>
                  </a:lnTo>
                  <a:lnTo>
                    <a:pt x="489" y="47"/>
                  </a:lnTo>
                  <a:lnTo>
                    <a:pt x="489" y="47"/>
                  </a:lnTo>
                  <a:lnTo>
                    <a:pt x="496" y="47"/>
                  </a:lnTo>
                  <a:lnTo>
                    <a:pt x="502" y="49"/>
                  </a:lnTo>
                  <a:lnTo>
                    <a:pt x="513" y="55"/>
                  </a:lnTo>
                  <a:lnTo>
                    <a:pt x="519" y="68"/>
                  </a:lnTo>
                  <a:lnTo>
                    <a:pt x="521" y="74"/>
                  </a:lnTo>
                  <a:lnTo>
                    <a:pt x="524" y="81"/>
                  </a:lnTo>
                  <a:lnTo>
                    <a:pt x="524" y="29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4" name="Freeform 37"/>
            <p:cNvSpPr>
              <a:spLocks noEditPoints="1"/>
            </p:cNvSpPr>
            <p:nvPr/>
          </p:nvSpPr>
          <p:spPr bwMode="auto">
            <a:xfrm>
              <a:off x="7929563" y="4870450"/>
              <a:ext cx="909637" cy="601662"/>
            </a:xfrm>
            <a:custGeom>
              <a:avLst/>
              <a:gdLst>
                <a:gd name="T0" fmla="*/ 34 w 573"/>
                <a:gd name="T1" fmla="*/ 0 h 379"/>
                <a:gd name="T2" fmla="*/ 9 w 573"/>
                <a:gd name="T3" fmla="*/ 11 h 379"/>
                <a:gd name="T4" fmla="*/ 0 w 573"/>
                <a:gd name="T5" fmla="*/ 34 h 379"/>
                <a:gd name="T6" fmla="*/ 0 w 573"/>
                <a:gd name="T7" fmla="*/ 351 h 379"/>
                <a:gd name="T8" fmla="*/ 19 w 573"/>
                <a:gd name="T9" fmla="*/ 377 h 379"/>
                <a:gd name="T10" fmla="*/ 539 w 573"/>
                <a:gd name="T11" fmla="*/ 379 h 379"/>
                <a:gd name="T12" fmla="*/ 552 w 573"/>
                <a:gd name="T13" fmla="*/ 377 h 379"/>
                <a:gd name="T14" fmla="*/ 573 w 573"/>
                <a:gd name="T15" fmla="*/ 351 h 379"/>
                <a:gd name="T16" fmla="*/ 573 w 573"/>
                <a:gd name="T17" fmla="*/ 34 h 379"/>
                <a:gd name="T18" fmla="*/ 562 w 573"/>
                <a:gd name="T19" fmla="*/ 11 h 379"/>
                <a:gd name="T20" fmla="*/ 539 w 573"/>
                <a:gd name="T21" fmla="*/ 0 h 379"/>
                <a:gd name="T22" fmla="*/ 130 w 573"/>
                <a:gd name="T23" fmla="*/ 298 h 379"/>
                <a:gd name="T24" fmla="*/ 122 w 573"/>
                <a:gd name="T25" fmla="*/ 322 h 379"/>
                <a:gd name="T26" fmla="*/ 96 w 573"/>
                <a:gd name="T27" fmla="*/ 332 h 379"/>
                <a:gd name="T28" fmla="*/ 81 w 573"/>
                <a:gd name="T29" fmla="*/ 332 h 379"/>
                <a:gd name="T30" fmla="*/ 58 w 573"/>
                <a:gd name="T31" fmla="*/ 311 h 379"/>
                <a:gd name="T32" fmla="*/ 56 w 573"/>
                <a:gd name="T33" fmla="*/ 81 h 379"/>
                <a:gd name="T34" fmla="*/ 58 w 573"/>
                <a:gd name="T35" fmla="*/ 68 h 379"/>
                <a:gd name="T36" fmla="*/ 81 w 573"/>
                <a:gd name="T37" fmla="*/ 49 h 379"/>
                <a:gd name="T38" fmla="*/ 96 w 573"/>
                <a:gd name="T39" fmla="*/ 47 h 379"/>
                <a:gd name="T40" fmla="*/ 122 w 573"/>
                <a:gd name="T41" fmla="*/ 58 h 379"/>
                <a:gd name="T42" fmla="*/ 130 w 573"/>
                <a:gd name="T43" fmla="*/ 81 h 379"/>
                <a:gd name="T44" fmla="*/ 262 w 573"/>
                <a:gd name="T45" fmla="*/ 298 h 379"/>
                <a:gd name="T46" fmla="*/ 252 w 573"/>
                <a:gd name="T47" fmla="*/ 322 h 379"/>
                <a:gd name="T48" fmla="*/ 228 w 573"/>
                <a:gd name="T49" fmla="*/ 332 h 379"/>
                <a:gd name="T50" fmla="*/ 211 w 573"/>
                <a:gd name="T51" fmla="*/ 332 h 379"/>
                <a:gd name="T52" fmla="*/ 188 w 573"/>
                <a:gd name="T53" fmla="*/ 311 h 379"/>
                <a:gd name="T54" fmla="*/ 186 w 573"/>
                <a:gd name="T55" fmla="*/ 81 h 379"/>
                <a:gd name="T56" fmla="*/ 188 w 573"/>
                <a:gd name="T57" fmla="*/ 68 h 379"/>
                <a:gd name="T58" fmla="*/ 211 w 573"/>
                <a:gd name="T59" fmla="*/ 49 h 379"/>
                <a:gd name="T60" fmla="*/ 228 w 573"/>
                <a:gd name="T61" fmla="*/ 47 h 379"/>
                <a:gd name="T62" fmla="*/ 252 w 573"/>
                <a:gd name="T63" fmla="*/ 58 h 379"/>
                <a:gd name="T64" fmla="*/ 262 w 573"/>
                <a:gd name="T65" fmla="*/ 81 h 379"/>
                <a:gd name="T66" fmla="*/ 392 w 573"/>
                <a:gd name="T67" fmla="*/ 298 h 379"/>
                <a:gd name="T68" fmla="*/ 381 w 573"/>
                <a:gd name="T69" fmla="*/ 322 h 379"/>
                <a:gd name="T70" fmla="*/ 358 w 573"/>
                <a:gd name="T71" fmla="*/ 332 h 379"/>
                <a:gd name="T72" fmla="*/ 343 w 573"/>
                <a:gd name="T73" fmla="*/ 332 h 379"/>
                <a:gd name="T74" fmla="*/ 318 w 573"/>
                <a:gd name="T75" fmla="*/ 311 h 379"/>
                <a:gd name="T76" fmla="*/ 315 w 573"/>
                <a:gd name="T77" fmla="*/ 81 h 379"/>
                <a:gd name="T78" fmla="*/ 318 w 573"/>
                <a:gd name="T79" fmla="*/ 68 h 379"/>
                <a:gd name="T80" fmla="*/ 343 w 573"/>
                <a:gd name="T81" fmla="*/ 49 h 379"/>
                <a:gd name="T82" fmla="*/ 358 w 573"/>
                <a:gd name="T83" fmla="*/ 47 h 379"/>
                <a:gd name="T84" fmla="*/ 381 w 573"/>
                <a:gd name="T85" fmla="*/ 58 h 379"/>
                <a:gd name="T86" fmla="*/ 392 w 573"/>
                <a:gd name="T87" fmla="*/ 81 h 379"/>
                <a:gd name="T88" fmla="*/ 522 w 573"/>
                <a:gd name="T89" fmla="*/ 298 h 379"/>
                <a:gd name="T90" fmla="*/ 511 w 573"/>
                <a:gd name="T91" fmla="*/ 322 h 379"/>
                <a:gd name="T92" fmla="*/ 488 w 573"/>
                <a:gd name="T93" fmla="*/ 332 h 379"/>
                <a:gd name="T94" fmla="*/ 473 w 573"/>
                <a:gd name="T95" fmla="*/ 332 h 379"/>
                <a:gd name="T96" fmla="*/ 447 w 573"/>
                <a:gd name="T97" fmla="*/ 311 h 379"/>
                <a:gd name="T98" fmla="*/ 445 w 573"/>
                <a:gd name="T99" fmla="*/ 81 h 379"/>
                <a:gd name="T100" fmla="*/ 447 w 573"/>
                <a:gd name="T101" fmla="*/ 68 h 379"/>
                <a:gd name="T102" fmla="*/ 473 w 573"/>
                <a:gd name="T103" fmla="*/ 49 h 379"/>
                <a:gd name="T104" fmla="*/ 488 w 573"/>
                <a:gd name="T105" fmla="*/ 47 h 379"/>
                <a:gd name="T106" fmla="*/ 511 w 573"/>
                <a:gd name="T107" fmla="*/ 58 h 379"/>
                <a:gd name="T108" fmla="*/ 522 w 573"/>
                <a:gd name="T109" fmla="*/ 81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3" h="379">
                  <a:moveTo>
                    <a:pt x="539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26" y="2"/>
                  </a:lnTo>
                  <a:lnTo>
                    <a:pt x="19" y="4"/>
                  </a:lnTo>
                  <a:lnTo>
                    <a:pt x="9" y="11"/>
                  </a:lnTo>
                  <a:lnTo>
                    <a:pt x="2" y="21"/>
                  </a:lnTo>
                  <a:lnTo>
                    <a:pt x="0" y="28"/>
                  </a:lnTo>
                  <a:lnTo>
                    <a:pt x="0" y="34"/>
                  </a:lnTo>
                  <a:lnTo>
                    <a:pt x="0" y="345"/>
                  </a:lnTo>
                  <a:lnTo>
                    <a:pt x="0" y="345"/>
                  </a:lnTo>
                  <a:lnTo>
                    <a:pt x="0" y="351"/>
                  </a:lnTo>
                  <a:lnTo>
                    <a:pt x="2" y="358"/>
                  </a:lnTo>
                  <a:lnTo>
                    <a:pt x="9" y="368"/>
                  </a:lnTo>
                  <a:lnTo>
                    <a:pt x="19" y="377"/>
                  </a:lnTo>
                  <a:lnTo>
                    <a:pt x="26" y="379"/>
                  </a:lnTo>
                  <a:lnTo>
                    <a:pt x="34" y="379"/>
                  </a:lnTo>
                  <a:lnTo>
                    <a:pt x="539" y="379"/>
                  </a:lnTo>
                  <a:lnTo>
                    <a:pt x="539" y="379"/>
                  </a:lnTo>
                  <a:lnTo>
                    <a:pt x="545" y="379"/>
                  </a:lnTo>
                  <a:lnTo>
                    <a:pt x="552" y="377"/>
                  </a:lnTo>
                  <a:lnTo>
                    <a:pt x="562" y="368"/>
                  </a:lnTo>
                  <a:lnTo>
                    <a:pt x="571" y="358"/>
                  </a:lnTo>
                  <a:lnTo>
                    <a:pt x="573" y="351"/>
                  </a:lnTo>
                  <a:lnTo>
                    <a:pt x="573" y="345"/>
                  </a:lnTo>
                  <a:lnTo>
                    <a:pt x="573" y="34"/>
                  </a:lnTo>
                  <a:lnTo>
                    <a:pt x="573" y="34"/>
                  </a:lnTo>
                  <a:lnTo>
                    <a:pt x="573" y="28"/>
                  </a:lnTo>
                  <a:lnTo>
                    <a:pt x="571" y="21"/>
                  </a:lnTo>
                  <a:lnTo>
                    <a:pt x="562" y="11"/>
                  </a:lnTo>
                  <a:lnTo>
                    <a:pt x="552" y="4"/>
                  </a:lnTo>
                  <a:lnTo>
                    <a:pt x="545" y="2"/>
                  </a:lnTo>
                  <a:lnTo>
                    <a:pt x="539" y="0"/>
                  </a:lnTo>
                  <a:lnTo>
                    <a:pt x="539" y="0"/>
                  </a:lnTo>
                  <a:close/>
                  <a:moveTo>
                    <a:pt x="130" y="298"/>
                  </a:moveTo>
                  <a:lnTo>
                    <a:pt x="130" y="298"/>
                  </a:lnTo>
                  <a:lnTo>
                    <a:pt x="130" y="305"/>
                  </a:lnTo>
                  <a:lnTo>
                    <a:pt x="128" y="311"/>
                  </a:lnTo>
                  <a:lnTo>
                    <a:pt x="122" y="322"/>
                  </a:lnTo>
                  <a:lnTo>
                    <a:pt x="111" y="330"/>
                  </a:lnTo>
                  <a:lnTo>
                    <a:pt x="105" y="332"/>
                  </a:lnTo>
                  <a:lnTo>
                    <a:pt x="96" y="332"/>
                  </a:lnTo>
                  <a:lnTo>
                    <a:pt x="90" y="332"/>
                  </a:lnTo>
                  <a:lnTo>
                    <a:pt x="90" y="332"/>
                  </a:lnTo>
                  <a:lnTo>
                    <a:pt x="81" y="332"/>
                  </a:lnTo>
                  <a:lnTo>
                    <a:pt x="75" y="330"/>
                  </a:lnTo>
                  <a:lnTo>
                    <a:pt x="64" y="322"/>
                  </a:lnTo>
                  <a:lnTo>
                    <a:pt x="58" y="311"/>
                  </a:lnTo>
                  <a:lnTo>
                    <a:pt x="56" y="305"/>
                  </a:lnTo>
                  <a:lnTo>
                    <a:pt x="56" y="298"/>
                  </a:lnTo>
                  <a:lnTo>
                    <a:pt x="56" y="81"/>
                  </a:lnTo>
                  <a:lnTo>
                    <a:pt x="56" y="81"/>
                  </a:lnTo>
                  <a:lnTo>
                    <a:pt x="56" y="75"/>
                  </a:lnTo>
                  <a:lnTo>
                    <a:pt x="58" y="68"/>
                  </a:lnTo>
                  <a:lnTo>
                    <a:pt x="64" y="58"/>
                  </a:lnTo>
                  <a:lnTo>
                    <a:pt x="75" y="51"/>
                  </a:lnTo>
                  <a:lnTo>
                    <a:pt x="81" y="49"/>
                  </a:lnTo>
                  <a:lnTo>
                    <a:pt x="90" y="47"/>
                  </a:lnTo>
                  <a:lnTo>
                    <a:pt x="96" y="47"/>
                  </a:lnTo>
                  <a:lnTo>
                    <a:pt x="96" y="47"/>
                  </a:lnTo>
                  <a:lnTo>
                    <a:pt x="105" y="49"/>
                  </a:lnTo>
                  <a:lnTo>
                    <a:pt x="111" y="51"/>
                  </a:lnTo>
                  <a:lnTo>
                    <a:pt x="122" y="58"/>
                  </a:lnTo>
                  <a:lnTo>
                    <a:pt x="128" y="68"/>
                  </a:lnTo>
                  <a:lnTo>
                    <a:pt x="130" y="75"/>
                  </a:lnTo>
                  <a:lnTo>
                    <a:pt x="130" y="81"/>
                  </a:lnTo>
                  <a:lnTo>
                    <a:pt x="130" y="298"/>
                  </a:lnTo>
                  <a:close/>
                  <a:moveTo>
                    <a:pt x="262" y="298"/>
                  </a:moveTo>
                  <a:lnTo>
                    <a:pt x="262" y="298"/>
                  </a:lnTo>
                  <a:lnTo>
                    <a:pt x="260" y="305"/>
                  </a:lnTo>
                  <a:lnTo>
                    <a:pt x="258" y="311"/>
                  </a:lnTo>
                  <a:lnTo>
                    <a:pt x="252" y="322"/>
                  </a:lnTo>
                  <a:lnTo>
                    <a:pt x="241" y="330"/>
                  </a:lnTo>
                  <a:lnTo>
                    <a:pt x="235" y="332"/>
                  </a:lnTo>
                  <a:lnTo>
                    <a:pt x="228" y="332"/>
                  </a:lnTo>
                  <a:lnTo>
                    <a:pt x="220" y="332"/>
                  </a:lnTo>
                  <a:lnTo>
                    <a:pt x="220" y="332"/>
                  </a:lnTo>
                  <a:lnTo>
                    <a:pt x="211" y="332"/>
                  </a:lnTo>
                  <a:lnTo>
                    <a:pt x="205" y="330"/>
                  </a:lnTo>
                  <a:lnTo>
                    <a:pt x="194" y="322"/>
                  </a:lnTo>
                  <a:lnTo>
                    <a:pt x="188" y="311"/>
                  </a:lnTo>
                  <a:lnTo>
                    <a:pt x="186" y="305"/>
                  </a:lnTo>
                  <a:lnTo>
                    <a:pt x="186" y="298"/>
                  </a:lnTo>
                  <a:lnTo>
                    <a:pt x="186" y="81"/>
                  </a:lnTo>
                  <a:lnTo>
                    <a:pt x="186" y="81"/>
                  </a:lnTo>
                  <a:lnTo>
                    <a:pt x="186" y="75"/>
                  </a:lnTo>
                  <a:lnTo>
                    <a:pt x="188" y="68"/>
                  </a:lnTo>
                  <a:lnTo>
                    <a:pt x="194" y="58"/>
                  </a:lnTo>
                  <a:lnTo>
                    <a:pt x="205" y="51"/>
                  </a:lnTo>
                  <a:lnTo>
                    <a:pt x="211" y="49"/>
                  </a:lnTo>
                  <a:lnTo>
                    <a:pt x="220" y="47"/>
                  </a:lnTo>
                  <a:lnTo>
                    <a:pt x="228" y="47"/>
                  </a:lnTo>
                  <a:lnTo>
                    <a:pt x="228" y="47"/>
                  </a:lnTo>
                  <a:lnTo>
                    <a:pt x="235" y="49"/>
                  </a:lnTo>
                  <a:lnTo>
                    <a:pt x="241" y="51"/>
                  </a:lnTo>
                  <a:lnTo>
                    <a:pt x="252" y="58"/>
                  </a:lnTo>
                  <a:lnTo>
                    <a:pt x="258" y="68"/>
                  </a:lnTo>
                  <a:lnTo>
                    <a:pt x="260" y="75"/>
                  </a:lnTo>
                  <a:lnTo>
                    <a:pt x="262" y="81"/>
                  </a:lnTo>
                  <a:lnTo>
                    <a:pt x="262" y="298"/>
                  </a:lnTo>
                  <a:close/>
                  <a:moveTo>
                    <a:pt x="392" y="298"/>
                  </a:moveTo>
                  <a:lnTo>
                    <a:pt x="392" y="298"/>
                  </a:lnTo>
                  <a:lnTo>
                    <a:pt x="390" y="305"/>
                  </a:lnTo>
                  <a:lnTo>
                    <a:pt x="390" y="311"/>
                  </a:lnTo>
                  <a:lnTo>
                    <a:pt x="381" y="322"/>
                  </a:lnTo>
                  <a:lnTo>
                    <a:pt x="371" y="330"/>
                  </a:lnTo>
                  <a:lnTo>
                    <a:pt x="364" y="332"/>
                  </a:lnTo>
                  <a:lnTo>
                    <a:pt x="358" y="332"/>
                  </a:lnTo>
                  <a:lnTo>
                    <a:pt x="350" y="332"/>
                  </a:lnTo>
                  <a:lnTo>
                    <a:pt x="350" y="332"/>
                  </a:lnTo>
                  <a:lnTo>
                    <a:pt x="343" y="332"/>
                  </a:lnTo>
                  <a:lnTo>
                    <a:pt x="337" y="330"/>
                  </a:lnTo>
                  <a:lnTo>
                    <a:pt x="326" y="322"/>
                  </a:lnTo>
                  <a:lnTo>
                    <a:pt x="318" y="311"/>
                  </a:lnTo>
                  <a:lnTo>
                    <a:pt x="315" y="305"/>
                  </a:lnTo>
                  <a:lnTo>
                    <a:pt x="315" y="298"/>
                  </a:lnTo>
                  <a:lnTo>
                    <a:pt x="315" y="81"/>
                  </a:lnTo>
                  <a:lnTo>
                    <a:pt x="315" y="81"/>
                  </a:lnTo>
                  <a:lnTo>
                    <a:pt x="315" y="75"/>
                  </a:lnTo>
                  <a:lnTo>
                    <a:pt x="318" y="68"/>
                  </a:lnTo>
                  <a:lnTo>
                    <a:pt x="326" y="58"/>
                  </a:lnTo>
                  <a:lnTo>
                    <a:pt x="337" y="51"/>
                  </a:lnTo>
                  <a:lnTo>
                    <a:pt x="343" y="49"/>
                  </a:lnTo>
                  <a:lnTo>
                    <a:pt x="350" y="47"/>
                  </a:lnTo>
                  <a:lnTo>
                    <a:pt x="358" y="47"/>
                  </a:lnTo>
                  <a:lnTo>
                    <a:pt x="358" y="47"/>
                  </a:lnTo>
                  <a:lnTo>
                    <a:pt x="364" y="49"/>
                  </a:lnTo>
                  <a:lnTo>
                    <a:pt x="371" y="51"/>
                  </a:lnTo>
                  <a:lnTo>
                    <a:pt x="381" y="58"/>
                  </a:lnTo>
                  <a:lnTo>
                    <a:pt x="390" y="68"/>
                  </a:lnTo>
                  <a:lnTo>
                    <a:pt x="390" y="75"/>
                  </a:lnTo>
                  <a:lnTo>
                    <a:pt x="392" y="81"/>
                  </a:lnTo>
                  <a:lnTo>
                    <a:pt x="392" y="298"/>
                  </a:lnTo>
                  <a:close/>
                  <a:moveTo>
                    <a:pt x="522" y="298"/>
                  </a:moveTo>
                  <a:lnTo>
                    <a:pt x="522" y="298"/>
                  </a:lnTo>
                  <a:lnTo>
                    <a:pt x="522" y="305"/>
                  </a:lnTo>
                  <a:lnTo>
                    <a:pt x="520" y="311"/>
                  </a:lnTo>
                  <a:lnTo>
                    <a:pt x="511" y="322"/>
                  </a:lnTo>
                  <a:lnTo>
                    <a:pt x="501" y="330"/>
                  </a:lnTo>
                  <a:lnTo>
                    <a:pt x="494" y="332"/>
                  </a:lnTo>
                  <a:lnTo>
                    <a:pt x="488" y="332"/>
                  </a:lnTo>
                  <a:lnTo>
                    <a:pt x="479" y="332"/>
                  </a:lnTo>
                  <a:lnTo>
                    <a:pt x="479" y="332"/>
                  </a:lnTo>
                  <a:lnTo>
                    <a:pt x="473" y="332"/>
                  </a:lnTo>
                  <a:lnTo>
                    <a:pt x="467" y="330"/>
                  </a:lnTo>
                  <a:lnTo>
                    <a:pt x="456" y="322"/>
                  </a:lnTo>
                  <a:lnTo>
                    <a:pt x="447" y="311"/>
                  </a:lnTo>
                  <a:lnTo>
                    <a:pt x="445" y="305"/>
                  </a:lnTo>
                  <a:lnTo>
                    <a:pt x="445" y="298"/>
                  </a:lnTo>
                  <a:lnTo>
                    <a:pt x="445" y="81"/>
                  </a:lnTo>
                  <a:lnTo>
                    <a:pt x="445" y="81"/>
                  </a:lnTo>
                  <a:lnTo>
                    <a:pt x="445" y="75"/>
                  </a:lnTo>
                  <a:lnTo>
                    <a:pt x="447" y="68"/>
                  </a:lnTo>
                  <a:lnTo>
                    <a:pt x="456" y="58"/>
                  </a:lnTo>
                  <a:lnTo>
                    <a:pt x="467" y="51"/>
                  </a:lnTo>
                  <a:lnTo>
                    <a:pt x="473" y="49"/>
                  </a:lnTo>
                  <a:lnTo>
                    <a:pt x="479" y="47"/>
                  </a:lnTo>
                  <a:lnTo>
                    <a:pt x="488" y="47"/>
                  </a:lnTo>
                  <a:lnTo>
                    <a:pt x="488" y="47"/>
                  </a:lnTo>
                  <a:lnTo>
                    <a:pt x="494" y="49"/>
                  </a:lnTo>
                  <a:lnTo>
                    <a:pt x="501" y="51"/>
                  </a:lnTo>
                  <a:lnTo>
                    <a:pt x="511" y="58"/>
                  </a:lnTo>
                  <a:lnTo>
                    <a:pt x="520" y="68"/>
                  </a:lnTo>
                  <a:lnTo>
                    <a:pt x="522" y="75"/>
                  </a:lnTo>
                  <a:lnTo>
                    <a:pt x="522" y="81"/>
                  </a:lnTo>
                  <a:lnTo>
                    <a:pt x="522" y="29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798" y="3363654"/>
            <a:ext cx="976522" cy="79227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06421" y="981401"/>
            <a:ext cx="1476154" cy="1283399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561587" y="4365425"/>
            <a:ext cx="78805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Kubernetes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提供了诸多便利，使得开发者可以轻松构建符合</a:t>
            </a:r>
            <a:r>
              <a:rPr lang="en-US" altLang="zh-CN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12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因子最佳实践的应用。</a:t>
            </a:r>
            <a:endParaRPr lang="zh-CN" altLang="en-US" sz="1600" b="1" dirty="0">
              <a:solidFill>
                <a:schemeClr val="accent5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34239" y="4841071"/>
            <a:ext cx="15609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smtClean="0"/>
              <a:t>http://12factor.net</a:t>
            </a:r>
            <a:endParaRPr lang="zh-CN" altLang="en-US" sz="1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8826" y="1766553"/>
            <a:ext cx="4403700" cy="41888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593808" y="4829970"/>
            <a:ext cx="16825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http://kubernetes.io</a:t>
            </a:r>
          </a:p>
        </p:txBody>
      </p:sp>
    </p:spTree>
    <p:extLst>
      <p:ext uri="{BB962C8B-B14F-4D97-AF65-F5344CB8AC3E}">
        <p14:creationId xmlns:p14="http://schemas.microsoft.com/office/powerpoint/2010/main" val="122419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err="1"/>
              <a:t>DataFoundry</a:t>
            </a:r>
            <a:r>
              <a:rPr kumimoji="1" lang="en-US" altLang="en-US" dirty="0" err="1" smtClean="0"/>
              <a:t>技术</a:t>
            </a:r>
            <a:r>
              <a:rPr kumimoji="1" lang="zh-CN" altLang="en-US" dirty="0" smtClean="0"/>
              <a:t>组件</a:t>
            </a:r>
            <a:r>
              <a:rPr kumimoji="1" lang="en-US" altLang="zh-CN" dirty="0" smtClean="0"/>
              <a:t>（3</a:t>
            </a:r>
            <a:r>
              <a:rPr kumimoji="1" lang="zh-CN" altLang="en-US" dirty="0" smtClean="0"/>
              <a:t>）：</a:t>
            </a:r>
            <a:r>
              <a:rPr lang="en-US" altLang="zh-CN" dirty="0" err="1" smtClean="0"/>
              <a:t>CloudFoundry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31590"/>
            <a:ext cx="3139549" cy="203016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18992" y="986170"/>
            <a:ext cx="4680520" cy="2816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53">
              <a:lnSpc>
                <a:spcPct val="150000"/>
              </a:lnSpc>
              <a:defRPr/>
            </a:pPr>
            <a:r>
              <a:rPr lang="en-US" altLang="zh-CN" sz="1600" dirty="0" err="1">
                <a:latin typeface="微软雅黑"/>
                <a:ea typeface="微软雅黑"/>
                <a:cs typeface="微软雅黑"/>
              </a:rPr>
              <a:t>CloudFoundry</a:t>
            </a:r>
            <a:r>
              <a:rPr lang="zh-CN" altLang="en-US" sz="1600" dirty="0">
                <a:latin typeface="微软雅黑"/>
                <a:ea typeface="微软雅黑"/>
                <a:cs typeface="微软雅黑"/>
              </a:rPr>
              <a:t>是早期</a:t>
            </a:r>
            <a:r>
              <a:rPr lang="en-US" altLang="zh-CN" sz="1600" dirty="0" err="1">
                <a:latin typeface="微软雅黑"/>
                <a:ea typeface="微软雅黑"/>
                <a:cs typeface="微软雅黑"/>
              </a:rPr>
              <a:t>PaaS</a:t>
            </a:r>
            <a:r>
              <a:rPr lang="zh-CN" altLang="en-US" sz="1600" dirty="0">
                <a:latin typeface="微软雅黑"/>
                <a:ea typeface="微软雅黑"/>
                <a:cs typeface="微软雅黑"/>
              </a:rPr>
              <a:t>的事实</a:t>
            </a:r>
            <a:r>
              <a:rPr lang="zh-CN" altLang="en-US" sz="1600" dirty="0" smtClean="0">
                <a:latin typeface="微软雅黑"/>
                <a:ea typeface="微软雅黑"/>
                <a:cs typeface="微软雅黑"/>
              </a:rPr>
              <a:t>标准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，其创新的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Service Broker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机制可以便利地将有状态的服务快速集成。</a:t>
            </a:r>
          </a:p>
          <a:p>
            <a:pPr marL="285750" indent="-285750" defTabSz="913753">
              <a:lnSpc>
                <a:spcPct val="150000"/>
              </a:lnSpc>
              <a:buFont typeface="Arial" charset="0"/>
              <a:buChar char="•"/>
              <a:defRPr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Catalog</a:t>
            </a:r>
          </a:p>
          <a:p>
            <a:pPr marL="285750" indent="-285750" defTabSz="913753">
              <a:lnSpc>
                <a:spcPct val="150000"/>
              </a:lnSpc>
              <a:buFont typeface="Arial" charset="0"/>
              <a:buChar char="•"/>
              <a:defRPr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Provision</a:t>
            </a:r>
          </a:p>
          <a:p>
            <a:pPr marL="285750" indent="-285750" defTabSz="913753">
              <a:lnSpc>
                <a:spcPct val="150000"/>
              </a:lnSpc>
              <a:buFont typeface="Arial" charset="0"/>
              <a:buChar char="•"/>
              <a:defRPr/>
            </a:pPr>
            <a:r>
              <a:rPr lang="en-US" altLang="zh-CN" sz="1400" dirty="0" err="1" smtClean="0">
                <a:latin typeface="微软雅黑" pitchFamily="34" charset="-122"/>
                <a:ea typeface="微软雅黑" pitchFamily="34" charset="-122"/>
              </a:rPr>
              <a:t>Deprovision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 defTabSz="913753">
              <a:lnSpc>
                <a:spcPct val="150000"/>
              </a:lnSpc>
              <a:buFont typeface="Arial" charset="0"/>
              <a:buChar char="•"/>
              <a:defRPr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Bind</a:t>
            </a:r>
          </a:p>
          <a:p>
            <a:pPr marL="285750" indent="-285750" defTabSz="913753">
              <a:lnSpc>
                <a:spcPct val="150000"/>
              </a:lnSpc>
              <a:buFont typeface="Arial" charset="0"/>
              <a:buChar char="•"/>
              <a:defRPr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Unbind</a:t>
            </a:r>
            <a:endParaRPr lang="en-US" altLang="zh-CN" sz="1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7061" y="4191778"/>
            <a:ext cx="86409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CloudFoundry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的</a:t>
            </a:r>
            <a:r>
              <a:rPr lang="en-US" altLang="zh-CN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Service Broker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使得重型的大数据能力能快速集成。</a:t>
            </a:r>
            <a:endParaRPr lang="zh-CN" altLang="en-US" sz="1600" b="1" dirty="0">
              <a:solidFill>
                <a:schemeClr val="accent5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044" y="3472641"/>
            <a:ext cx="3442320" cy="40825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56261"/>
            <a:ext cx="23447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http://www.cloudfoundry.org</a:t>
            </a:r>
          </a:p>
        </p:txBody>
      </p:sp>
    </p:spTree>
    <p:extLst>
      <p:ext uri="{BB962C8B-B14F-4D97-AF65-F5344CB8AC3E}">
        <p14:creationId xmlns:p14="http://schemas.microsoft.com/office/powerpoint/2010/main" val="211819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多样化的大数据能力作为</a:t>
            </a:r>
            <a:r>
              <a:rPr kumimoji="1" lang="en-US" altLang="zh-CN" dirty="0" smtClean="0"/>
              <a:t>Backing Service</a:t>
            </a:r>
            <a:r>
              <a:rPr kumimoji="1" lang="zh-CN" altLang="en-US" dirty="0" smtClean="0"/>
              <a:t>集成</a:t>
            </a:r>
            <a:endParaRPr kumimoji="1" lang="zh-CN" altLang="en-US" dirty="0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03598"/>
            <a:ext cx="4110878" cy="3083159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499992" y="1203598"/>
            <a:ext cx="4176464" cy="2908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业界事实标准，降低集成难度，复用开源实现，降低迁移难度。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以清晰的边界实现服务自治，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实现了专业化地提供服务和便利地使用服务的分工。</a:t>
            </a:r>
            <a:endParaRPr lang="en-US" altLang="zh-CN" sz="1400" dirty="0" smtClean="0">
              <a:latin typeface="微软雅黑"/>
              <a:ea typeface="微软雅黑"/>
              <a:cs typeface="微软雅黑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以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优雅的方式实现了大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数据能力的虚拟化，提高资源使用率。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控制流和数据流分离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，服务和服务可以打通，更加适合多样化大数据能力的集成。</a:t>
            </a:r>
            <a:endParaRPr lang="en-US" altLang="zh-CN" sz="1400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5432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罐形 103"/>
          <p:cNvSpPr/>
          <p:nvPr/>
        </p:nvSpPr>
        <p:spPr>
          <a:xfrm>
            <a:off x="1043608" y="3806919"/>
            <a:ext cx="792088" cy="792088"/>
          </a:xfrm>
          <a:prstGeom prst="can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将数据本身作为服务进行管理，灵活地实现</a:t>
            </a:r>
            <a:endParaRPr kumimoji="1" lang="zh-CN" altLang="en-US" dirty="0"/>
          </a:p>
        </p:txBody>
      </p:sp>
      <p:grpSp>
        <p:nvGrpSpPr>
          <p:cNvPr id="3" name="组 2"/>
          <p:cNvGrpSpPr/>
          <p:nvPr/>
        </p:nvGrpSpPr>
        <p:grpSpPr>
          <a:xfrm>
            <a:off x="179512" y="915567"/>
            <a:ext cx="6316613" cy="1398481"/>
            <a:chOff x="179512" y="915566"/>
            <a:chExt cx="8856984" cy="1526490"/>
          </a:xfrm>
        </p:grpSpPr>
        <p:grpSp>
          <p:nvGrpSpPr>
            <p:cNvPr id="31" name="组合 161"/>
            <p:cNvGrpSpPr/>
            <p:nvPr/>
          </p:nvGrpSpPr>
          <p:grpSpPr>
            <a:xfrm>
              <a:off x="395536" y="1203598"/>
              <a:ext cx="648071" cy="504055"/>
              <a:chOff x="8526463" y="3916363"/>
              <a:chExt cx="860425" cy="811213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32" name="Freeform 8"/>
              <p:cNvSpPr>
                <a:spLocks/>
              </p:cNvSpPr>
              <p:nvPr/>
            </p:nvSpPr>
            <p:spPr bwMode="auto">
              <a:xfrm>
                <a:off x="8526463" y="3916363"/>
                <a:ext cx="509588" cy="811213"/>
              </a:xfrm>
              <a:custGeom>
                <a:avLst/>
                <a:gdLst>
                  <a:gd name="T0" fmla="*/ 259 w 321"/>
                  <a:gd name="T1" fmla="*/ 459 h 511"/>
                  <a:gd name="T2" fmla="*/ 257 w 321"/>
                  <a:gd name="T3" fmla="*/ 457 h 511"/>
                  <a:gd name="T4" fmla="*/ 255 w 321"/>
                  <a:gd name="T5" fmla="*/ 423 h 511"/>
                  <a:gd name="T6" fmla="*/ 255 w 321"/>
                  <a:gd name="T7" fmla="*/ 401 h 511"/>
                  <a:gd name="T8" fmla="*/ 265 w 321"/>
                  <a:gd name="T9" fmla="*/ 359 h 511"/>
                  <a:gd name="T10" fmla="*/ 283 w 321"/>
                  <a:gd name="T11" fmla="*/ 323 h 511"/>
                  <a:gd name="T12" fmla="*/ 307 w 321"/>
                  <a:gd name="T13" fmla="*/ 291 h 511"/>
                  <a:gd name="T14" fmla="*/ 321 w 321"/>
                  <a:gd name="T15" fmla="*/ 277 h 511"/>
                  <a:gd name="T16" fmla="*/ 283 w 321"/>
                  <a:gd name="T17" fmla="*/ 231 h 511"/>
                  <a:gd name="T18" fmla="*/ 261 w 321"/>
                  <a:gd name="T19" fmla="*/ 212 h 511"/>
                  <a:gd name="T20" fmla="*/ 235 w 321"/>
                  <a:gd name="T21" fmla="*/ 198 h 511"/>
                  <a:gd name="T22" fmla="*/ 233 w 321"/>
                  <a:gd name="T23" fmla="*/ 174 h 511"/>
                  <a:gd name="T24" fmla="*/ 243 w 321"/>
                  <a:gd name="T25" fmla="*/ 166 h 511"/>
                  <a:gd name="T26" fmla="*/ 261 w 321"/>
                  <a:gd name="T27" fmla="*/ 150 h 511"/>
                  <a:gd name="T28" fmla="*/ 273 w 321"/>
                  <a:gd name="T29" fmla="*/ 130 h 511"/>
                  <a:gd name="T30" fmla="*/ 279 w 321"/>
                  <a:gd name="T31" fmla="*/ 106 h 511"/>
                  <a:gd name="T32" fmla="*/ 279 w 321"/>
                  <a:gd name="T33" fmla="*/ 94 h 511"/>
                  <a:gd name="T34" fmla="*/ 271 w 321"/>
                  <a:gd name="T35" fmla="*/ 58 h 511"/>
                  <a:gd name="T36" fmla="*/ 249 w 321"/>
                  <a:gd name="T37" fmla="*/ 28 h 511"/>
                  <a:gd name="T38" fmla="*/ 217 w 321"/>
                  <a:gd name="T39" fmla="*/ 8 h 511"/>
                  <a:gd name="T40" fmla="*/ 177 w 321"/>
                  <a:gd name="T41" fmla="*/ 0 h 511"/>
                  <a:gd name="T42" fmla="*/ 155 w 321"/>
                  <a:gd name="T43" fmla="*/ 2 h 511"/>
                  <a:gd name="T44" fmla="*/ 117 w 321"/>
                  <a:gd name="T45" fmla="*/ 16 h 511"/>
                  <a:gd name="T46" fmla="*/ 89 w 321"/>
                  <a:gd name="T47" fmla="*/ 42 h 511"/>
                  <a:gd name="T48" fmla="*/ 75 w 321"/>
                  <a:gd name="T49" fmla="*/ 76 h 511"/>
                  <a:gd name="T50" fmla="*/ 73 w 321"/>
                  <a:gd name="T51" fmla="*/ 94 h 511"/>
                  <a:gd name="T52" fmla="*/ 75 w 321"/>
                  <a:gd name="T53" fmla="*/ 118 h 511"/>
                  <a:gd name="T54" fmla="*/ 85 w 321"/>
                  <a:gd name="T55" fmla="*/ 140 h 511"/>
                  <a:gd name="T56" fmla="*/ 99 w 321"/>
                  <a:gd name="T57" fmla="*/ 158 h 511"/>
                  <a:gd name="T58" fmla="*/ 119 w 321"/>
                  <a:gd name="T59" fmla="*/ 174 h 511"/>
                  <a:gd name="T60" fmla="*/ 117 w 321"/>
                  <a:gd name="T61" fmla="*/ 198 h 511"/>
                  <a:gd name="T62" fmla="*/ 93 w 321"/>
                  <a:gd name="T63" fmla="*/ 212 h 511"/>
                  <a:gd name="T64" fmla="*/ 51 w 321"/>
                  <a:gd name="T65" fmla="*/ 249 h 511"/>
                  <a:gd name="T66" fmla="*/ 21 w 321"/>
                  <a:gd name="T67" fmla="*/ 299 h 511"/>
                  <a:gd name="T68" fmla="*/ 2 w 321"/>
                  <a:gd name="T69" fmla="*/ 357 h 511"/>
                  <a:gd name="T70" fmla="*/ 0 w 321"/>
                  <a:gd name="T71" fmla="*/ 389 h 511"/>
                  <a:gd name="T72" fmla="*/ 2 w 321"/>
                  <a:gd name="T73" fmla="*/ 425 h 511"/>
                  <a:gd name="T74" fmla="*/ 21 w 321"/>
                  <a:gd name="T75" fmla="*/ 445 h 511"/>
                  <a:gd name="T76" fmla="*/ 59 w 321"/>
                  <a:gd name="T77" fmla="*/ 475 h 511"/>
                  <a:gd name="T78" fmla="*/ 103 w 321"/>
                  <a:gd name="T79" fmla="*/ 497 h 511"/>
                  <a:gd name="T80" fmla="*/ 151 w 321"/>
                  <a:gd name="T81" fmla="*/ 509 h 511"/>
                  <a:gd name="T82" fmla="*/ 177 w 321"/>
                  <a:gd name="T83" fmla="*/ 511 h 511"/>
                  <a:gd name="T84" fmla="*/ 229 w 321"/>
                  <a:gd name="T85" fmla="*/ 503 h 511"/>
                  <a:gd name="T86" fmla="*/ 279 w 321"/>
                  <a:gd name="T87" fmla="*/ 483 h 511"/>
                  <a:gd name="T88" fmla="*/ 261 w 321"/>
                  <a:gd name="T89" fmla="*/ 463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21" h="511">
                    <a:moveTo>
                      <a:pt x="261" y="463"/>
                    </a:moveTo>
                    <a:lnTo>
                      <a:pt x="259" y="459"/>
                    </a:lnTo>
                    <a:lnTo>
                      <a:pt x="257" y="457"/>
                    </a:lnTo>
                    <a:lnTo>
                      <a:pt x="257" y="457"/>
                    </a:lnTo>
                    <a:lnTo>
                      <a:pt x="255" y="439"/>
                    </a:lnTo>
                    <a:lnTo>
                      <a:pt x="255" y="423"/>
                    </a:lnTo>
                    <a:lnTo>
                      <a:pt x="255" y="423"/>
                    </a:lnTo>
                    <a:lnTo>
                      <a:pt x="255" y="401"/>
                    </a:lnTo>
                    <a:lnTo>
                      <a:pt x="259" y="379"/>
                    </a:lnTo>
                    <a:lnTo>
                      <a:pt x="265" y="359"/>
                    </a:lnTo>
                    <a:lnTo>
                      <a:pt x="273" y="339"/>
                    </a:lnTo>
                    <a:lnTo>
                      <a:pt x="283" y="323"/>
                    </a:lnTo>
                    <a:lnTo>
                      <a:pt x="293" y="305"/>
                    </a:lnTo>
                    <a:lnTo>
                      <a:pt x="307" y="291"/>
                    </a:lnTo>
                    <a:lnTo>
                      <a:pt x="321" y="277"/>
                    </a:lnTo>
                    <a:lnTo>
                      <a:pt x="321" y="277"/>
                    </a:lnTo>
                    <a:lnTo>
                      <a:pt x="303" y="253"/>
                    </a:lnTo>
                    <a:lnTo>
                      <a:pt x="283" y="231"/>
                    </a:lnTo>
                    <a:lnTo>
                      <a:pt x="273" y="220"/>
                    </a:lnTo>
                    <a:lnTo>
                      <a:pt x="261" y="212"/>
                    </a:lnTo>
                    <a:lnTo>
                      <a:pt x="247" y="204"/>
                    </a:lnTo>
                    <a:lnTo>
                      <a:pt x="235" y="198"/>
                    </a:lnTo>
                    <a:lnTo>
                      <a:pt x="209" y="188"/>
                    </a:lnTo>
                    <a:lnTo>
                      <a:pt x="233" y="174"/>
                    </a:lnTo>
                    <a:lnTo>
                      <a:pt x="233" y="174"/>
                    </a:lnTo>
                    <a:lnTo>
                      <a:pt x="243" y="166"/>
                    </a:lnTo>
                    <a:lnTo>
                      <a:pt x="253" y="158"/>
                    </a:lnTo>
                    <a:lnTo>
                      <a:pt x="261" y="150"/>
                    </a:lnTo>
                    <a:lnTo>
                      <a:pt x="267" y="140"/>
                    </a:lnTo>
                    <a:lnTo>
                      <a:pt x="273" y="130"/>
                    </a:lnTo>
                    <a:lnTo>
                      <a:pt x="277" y="118"/>
                    </a:lnTo>
                    <a:lnTo>
                      <a:pt x="279" y="106"/>
                    </a:lnTo>
                    <a:lnTo>
                      <a:pt x="279" y="94"/>
                    </a:lnTo>
                    <a:lnTo>
                      <a:pt x="279" y="94"/>
                    </a:lnTo>
                    <a:lnTo>
                      <a:pt x="277" y="76"/>
                    </a:lnTo>
                    <a:lnTo>
                      <a:pt x="271" y="58"/>
                    </a:lnTo>
                    <a:lnTo>
                      <a:pt x="263" y="42"/>
                    </a:lnTo>
                    <a:lnTo>
                      <a:pt x="249" y="28"/>
                    </a:lnTo>
                    <a:lnTo>
                      <a:pt x="235" y="16"/>
                    </a:lnTo>
                    <a:lnTo>
                      <a:pt x="217" y="8"/>
                    </a:lnTo>
                    <a:lnTo>
                      <a:pt x="197" y="2"/>
                    </a:lnTo>
                    <a:lnTo>
                      <a:pt x="177" y="0"/>
                    </a:lnTo>
                    <a:lnTo>
                      <a:pt x="177" y="0"/>
                    </a:lnTo>
                    <a:lnTo>
                      <a:pt x="155" y="2"/>
                    </a:lnTo>
                    <a:lnTo>
                      <a:pt x="135" y="8"/>
                    </a:lnTo>
                    <a:lnTo>
                      <a:pt x="117" y="16"/>
                    </a:lnTo>
                    <a:lnTo>
                      <a:pt x="103" y="28"/>
                    </a:lnTo>
                    <a:lnTo>
                      <a:pt x="89" y="42"/>
                    </a:lnTo>
                    <a:lnTo>
                      <a:pt x="81" y="58"/>
                    </a:lnTo>
                    <a:lnTo>
                      <a:pt x="75" y="76"/>
                    </a:lnTo>
                    <a:lnTo>
                      <a:pt x="73" y="94"/>
                    </a:lnTo>
                    <a:lnTo>
                      <a:pt x="73" y="94"/>
                    </a:lnTo>
                    <a:lnTo>
                      <a:pt x="73" y="106"/>
                    </a:lnTo>
                    <a:lnTo>
                      <a:pt x="75" y="118"/>
                    </a:lnTo>
                    <a:lnTo>
                      <a:pt x="79" y="130"/>
                    </a:lnTo>
                    <a:lnTo>
                      <a:pt x="85" y="140"/>
                    </a:lnTo>
                    <a:lnTo>
                      <a:pt x="91" y="150"/>
                    </a:lnTo>
                    <a:lnTo>
                      <a:pt x="99" y="158"/>
                    </a:lnTo>
                    <a:lnTo>
                      <a:pt x="109" y="166"/>
                    </a:lnTo>
                    <a:lnTo>
                      <a:pt x="119" y="174"/>
                    </a:lnTo>
                    <a:lnTo>
                      <a:pt x="143" y="188"/>
                    </a:lnTo>
                    <a:lnTo>
                      <a:pt x="117" y="198"/>
                    </a:lnTo>
                    <a:lnTo>
                      <a:pt x="117" y="198"/>
                    </a:lnTo>
                    <a:lnTo>
                      <a:pt x="93" y="212"/>
                    </a:lnTo>
                    <a:lnTo>
                      <a:pt x="71" y="229"/>
                    </a:lnTo>
                    <a:lnTo>
                      <a:pt x="51" y="249"/>
                    </a:lnTo>
                    <a:lnTo>
                      <a:pt x="35" y="271"/>
                    </a:lnTo>
                    <a:lnTo>
                      <a:pt x="21" y="299"/>
                    </a:lnTo>
                    <a:lnTo>
                      <a:pt x="8" y="327"/>
                    </a:lnTo>
                    <a:lnTo>
                      <a:pt x="2" y="357"/>
                    </a:lnTo>
                    <a:lnTo>
                      <a:pt x="0" y="389"/>
                    </a:lnTo>
                    <a:lnTo>
                      <a:pt x="0" y="389"/>
                    </a:lnTo>
                    <a:lnTo>
                      <a:pt x="0" y="407"/>
                    </a:lnTo>
                    <a:lnTo>
                      <a:pt x="2" y="425"/>
                    </a:lnTo>
                    <a:lnTo>
                      <a:pt x="2" y="425"/>
                    </a:lnTo>
                    <a:lnTo>
                      <a:pt x="21" y="445"/>
                    </a:lnTo>
                    <a:lnTo>
                      <a:pt x="39" y="461"/>
                    </a:lnTo>
                    <a:lnTo>
                      <a:pt x="59" y="475"/>
                    </a:lnTo>
                    <a:lnTo>
                      <a:pt x="81" y="487"/>
                    </a:lnTo>
                    <a:lnTo>
                      <a:pt x="103" y="497"/>
                    </a:lnTo>
                    <a:lnTo>
                      <a:pt x="127" y="505"/>
                    </a:lnTo>
                    <a:lnTo>
                      <a:pt x="151" y="509"/>
                    </a:lnTo>
                    <a:lnTo>
                      <a:pt x="177" y="511"/>
                    </a:lnTo>
                    <a:lnTo>
                      <a:pt x="177" y="511"/>
                    </a:lnTo>
                    <a:lnTo>
                      <a:pt x="203" y="509"/>
                    </a:lnTo>
                    <a:lnTo>
                      <a:pt x="229" y="503"/>
                    </a:lnTo>
                    <a:lnTo>
                      <a:pt x="255" y="495"/>
                    </a:lnTo>
                    <a:lnTo>
                      <a:pt x="279" y="483"/>
                    </a:lnTo>
                    <a:lnTo>
                      <a:pt x="279" y="483"/>
                    </a:lnTo>
                    <a:lnTo>
                      <a:pt x="261" y="463"/>
                    </a:lnTo>
                    <a:lnTo>
                      <a:pt x="261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3" name="Freeform 9"/>
              <p:cNvSpPr>
                <a:spLocks/>
              </p:cNvSpPr>
              <p:nvPr/>
            </p:nvSpPr>
            <p:spPr bwMode="auto">
              <a:xfrm>
                <a:off x="8975725" y="4122738"/>
                <a:ext cx="411163" cy="604838"/>
              </a:xfrm>
              <a:custGeom>
                <a:avLst/>
                <a:gdLst>
                  <a:gd name="T0" fmla="*/ 147 w 259"/>
                  <a:gd name="T1" fmla="*/ 141 h 381"/>
                  <a:gd name="T2" fmla="*/ 171 w 259"/>
                  <a:gd name="T3" fmla="*/ 127 h 381"/>
                  <a:gd name="T4" fmla="*/ 195 w 259"/>
                  <a:gd name="T5" fmla="*/ 103 h 381"/>
                  <a:gd name="T6" fmla="*/ 203 w 259"/>
                  <a:gd name="T7" fmla="*/ 78 h 381"/>
                  <a:gd name="T8" fmla="*/ 205 w 259"/>
                  <a:gd name="T9" fmla="*/ 70 h 381"/>
                  <a:gd name="T10" fmla="*/ 199 w 259"/>
                  <a:gd name="T11" fmla="*/ 42 h 381"/>
                  <a:gd name="T12" fmla="*/ 183 w 259"/>
                  <a:gd name="T13" fmla="*/ 22 h 381"/>
                  <a:gd name="T14" fmla="*/ 159 w 259"/>
                  <a:gd name="T15" fmla="*/ 6 h 381"/>
                  <a:gd name="T16" fmla="*/ 129 w 259"/>
                  <a:gd name="T17" fmla="*/ 0 h 381"/>
                  <a:gd name="T18" fmla="*/ 115 w 259"/>
                  <a:gd name="T19" fmla="*/ 2 h 381"/>
                  <a:gd name="T20" fmla="*/ 87 w 259"/>
                  <a:gd name="T21" fmla="*/ 12 h 381"/>
                  <a:gd name="T22" fmla="*/ 66 w 259"/>
                  <a:gd name="T23" fmla="*/ 32 h 381"/>
                  <a:gd name="T24" fmla="*/ 56 w 259"/>
                  <a:gd name="T25" fmla="*/ 56 h 381"/>
                  <a:gd name="T26" fmla="*/ 54 w 259"/>
                  <a:gd name="T27" fmla="*/ 70 h 381"/>
                  <a:gd name="T28" fmla="*/ 56 w 259"/>
                  <a:gd name="T29" fmla="*/ 86 h 381"/>
                  <a:gd name="T30" fmla="*/ 74 w 259"/>
                  <a:gd name="T31" fmla="*/ 117 h 381"/>
                  <a:gd name="T32" fmla="*/ 113 w 259"/>
                  <a:gd name="T33" fmla="*/ 141 h 381"/>
                  <a:gd name="T34" fmla="*/ 87 w 259"/>
                  <a:gd name="T35" fmla="*/ 153 h 381"/>
                  <a:gd name="T36" fmla="*/ 74 w 259"/>
                  <a:gd name="T37" fmla="*/ 157 h 381"/>
                  <a:gd name="T38" fmla="*/ 62 w 259"/>
                  <a:gd name="T39" fmla="*/ 165 h 381"/>
                  <a:gd name="T40" fmla="*/ 50 w 259"/>
                  <a:gd name="T41" fmla="*/ 173 h 381"/>
                  <a:gd name="T42" fmla="*/ 30 w 259"/>
                  <a:gd name="T43" fmla="*/ 197 h 381"/>
                  <a:gd name="T44" fmla="*/ 14 w 259"/>
                  <a:gd name="T45" fmla="*/ 225 h 381"/>
                  <a:gd name="T46" fmla="*/ 4 w 259"/>
                  <a:gd name="T47" fmla="*/ 257 h 381"/>
                  <a:gd name="T48" fmla="*/ 0 w 259"/>
                  <a:gd name="T49" fmla="*/ 293 h 381"/>
                  <a:gd name="T50" fmla="*/ 2 w 259"/>
                  <a:gd name="T51" fmla="*/ 319 h 381"/>
                  <a:gd name="T52" fmla="*/ 20 w 259"/>
                  <a:gd name="T53" fmla="*/ 337 h 381"/>
                  <a:gd name="T54" fmla="*/ 32 w 259"/>
                  <a:gd name="T55" fmla="*/ 347 h 381"/>
                  <a:gd name="T56" fmla="*/ 44 w 259"/>
                  <a:gd name="T57" fmla="*/ 355 h 381"/>
                  <a:gd name="T58" fmla="*/ 64 w 259"/>
                  <a:gd name="T59" fmla="*/ 365 h 381"/>
                  <a:gd name="T60" fmla="*/ 107 w 259"/>
                  <a:gd name="T61" fmla="*/ 379 h 381"/>
                  <a:gd name="T62" fmla="*/ 129 w 259"/>
                  <a:gd name="T63" fmla="*/ 381 h 381"/>
                  <a:gd name="T64" fmla="*/ 167 w 259"/>
                  <a:gd name="T65" fmla="*/ 375 h 381"/>
                  <a:gd name="T66" fmla="*/ 201 w 259"/>
                  <a:gd name="T67" fmla="*/ 363 h 381"/>
                  <a:gd name="T68" fmla="*/ 231 w 259"/>
                  <a:gd name="T69" fmla="*/ 343 h 381"/>
                  <a:gd name="T70" fmla="*/ 257 w 259"/>
                  <a:gd name="T71" fmla="*/ 319 h 381"/>
                  <a:gd name="T72" fmla="*/ 259 w 259"/>
                  <a:gd name="T73" fmla="*/ 293 h 381"/>
                  <a:gd name="T74" fmla="*/ 257 w 259"/>
                  <a:gd name="T75" fmla="*/ 269 h 381"/>
                  <a:gd name="T76" fmla="*/ 245 w 259"/>
                  <a:gd name="T77" fmla="*/ 225 h 381"/>
                  <a:gd name="T78" fmla="*/ 221 w 259"/>
                  <a:gd name="T79" fmla="*/ 187 h 381"/>
                  <a:gd name="T80" fmla="*/ 191 w 259"/>
                  <a:gd name="T81" fmla="*/ 161 h 381"/>
                  <a:gd name="T82" fmla="*/ 173 w 259"/>
                  <a:gd name="T83" fmla="*/ 15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9" h="381">
                    <a:moveTo>
                      <a:pt x="173" y="153"/>
                    </a:moveTo>
                    <a:lnTo>
                      <a:pt x="147" y="141"/>
                    </a:lnTo>
                    <a:lnTo>
                      <a:pt x="171" y="127"/>
                    </a:lnTo>
                    <a:lnTo>
                      <a:pt x="171" y="127"/>
                    </a:lnTo>
                    <a:lnTo>
                      <a:pt x="185" y="117"/>
                    </a:lnTo>
                    <a:lnTo>
                      <a:pt x="195" y="103"/>
                    </a:lnTo>
                    <a:lnTo>
                      <a:pt x="203" y="86"/>
                    </a:lnTo>
                    <a:lnTo>
                      <a:pt x="203" y="78"/>
                    </a:lnTo>
                    <a:lnTo>
                      <a:pt x="205" y="70"/>
                    </a:lnTo>
                    <a:lnTo>
                      <a:pt x="205" y="70"/>
                    </a:lnTo>
                    <a:lnTo>
                      <a:pt x="203" y="56"/>
                    </a:lnTo>
                    <a:lnTo>
                      <a:pt x="199" y="42"/>
                    </a:lnTo>
                    <a:lnTo>
                      <a:pt x="191" y="32"/>
                    </a:lnTo>
                    <a:lnTo>
                      <a:pt x="183" y="22"/>
                    </a:lnTo>
                    <a:lnTo>
                      <a:pt x="171" y="12"/>
                    </a:lnTo>
                    <a:lnTo>
                      <a:pt x="159" y="6"/>
                    </a:lnTo>
                    <a:lnTo>
                      <a:pt x="145" y="2"/>
                    </a:lnTo>
                    <a:lnTo>
                      <a:pt x="129" y="0"/>
                    </a:lnTo>
                    <a:lnTo>
                      <a:pt x="129" y="0"/>
                    </a:lnTo>
                    <a:lnTo>
                      <a:pt x="115" y="2"/>
                    </a:lnTo>
                    <a:lnTo>
                      <a:pt x="99" y="6"/>
                    </a:lnTo>
                    <a:lnTo>
                      <a:pt x="87" y="12"/>
                    </a:lnTo>
                    <a:lnTo>
                      <a:pt x="77" y="22"/>
                    </a:lnTo>
                    <a:lnTo>
                      <a:pt x="66" y="32"/>
                    </a:lnTo>
                    <a:lnTo>
                      <a:pt x="60" y="42"/>
                    </a:lnTo>
                    <a:lnTo>
                      <a:pt x="56" y="56"/>
                    </a:lnTo>
                    <a:lnTo>
                      <a:pt x="54" y="70"/>
                    </a:lnTo>
                    <a:lnTo>
                      <a:pt x="54" y="70"/>
                    </a:lnTo>
                    <a:lnTo>
                      <a:pt x="54" y="78"/>
                    </a:lnTo>
                    <a:lnTo>
                      <a:pt x="56" y="86"/>
                    </a:lnTo>
                    <a:lnTo>
                      <a:pt x="62" y="103"/>
                    </a:lnTo>
                    <a:lnTo>
                      <a:pt x="74" y="117"/>
                    </a:lnTo>
                    <a:lnTo>
                      <a:pt x="89" y="127"/>
                    </a:lnTo>
                    <a:lnTo>
                      <a:pt x="113" y="141"/>
                    </a:lnTo>
                    <a:lnTo>
                      <a:pt x="87" y="153"/>
                    </a:lnTo>
                    <a:lnTo>
                      <a:pt x="87" y="153"/>
                    </a:lnTo>
                    <a:lnTo>
                      <a:pt x="74" y="157"/>
                    </a:lnTo>
                    <a:lnTo>
                      <a:pt x="74" y="157"/>
                    </a:lnTo>
                    <a:lnTo>
                      <a:pt x="62" y="165"/>
                    </a:lnTo>
                    <a:lnTo>
                      <a:pt x="62" y="165"/>
                    </a:lnTo>
                    <a:lnTo>
                      <a:pt x="50" y="173"/>
                    </a:lnTo>
                    <a:lnTo>
                      <a:pt x="50" y="173"/>
                    </a:lnTo>
                    <a:lnTo>
                      <a:pt x="40" y="185"/>
                    </a:lnTo>
                    <a:lnTo>
                      <a:pt x="30" y="197"/>
                    </a:lnTo>
                    <a:lnTo>
                      <a:pt x="22" y="211"/>
                    </a:lnTo>
                    <a:lnTo>
                      <a:pt x="14" y="225"/>
                    </a:lnTo>
                    <a:lnTo>
                      <a:pt x="8" y="241"/>
                    </a:lnTo>
                    <a:lnTo>
                      <a:pt x="4" y="257"/>
                    </a:lnTo>
                    <a:lnTo>
                      <a:pt x="0" y="275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2" y="319"/>
                    </a:lnTo>
                    <a:lnTo>
                      <a:pt x="2" y="319"/>
                    </a:lnTo>
                    <a:lnTo>
                      <a:pt x="20" y="337"/>
                    </a:lnTo>
                    <a:lnTo>
                      <a:pt x="20" y="337"/>
                    </a:lnTo>
                    <a:lnTo>
                      <a:pt x="32" y="347"/>
                    </a:lnTo>
                    <a:lnTo>
                      <a:pt x="32" y="347"/>
                    </a:lnTo>
                    <a:lnTo>
                      <a:pt x="44" y="355"/>
                    </a:lnTo>
                    <a:lnTo>
                      <a:pt x="44" y="355"/>
                    </a:lnTo>
                    <a:lnTo>
                      <a:pt x="64" y="365"/>
                    </a:lnTo>
                    <a:lnTo>
                      <a:pt x="85" y="373"/>
                    </a:lnTo>
                    <a:lnTo>
                      <a:pt x="107" y="379"/>
                    </a:lnTo>
                    <a:lnTo>
                      <a:pt x="129" y="381"/>
                    </a:lnTo>
                    <a:lnTo>
                      <a:pt x="129" y="381"/>
                    </a:lnTo>
                    <a:lnTo>
                      <a:pt x="149" y="379"/>
                    </a:lnTo>
                    <a:lnTo>
                      <a:pt x="167" y="375"/>
                    </a:lnTo>
                    <a:lnTo>
                      <a:pt x="183" y="371"/>
                    </a:lnTo>
                    <a:lnTo>
                      <a:pt x="201" y="363"/>
                    </a:lnTo>
                    <a:lnTo>
                      <a:pt x="215" y="355"/>
                    </a:lnTo>
                    <a:lnTo>
                      <a:pt x="231" y="343"/>
                    </a:lnTo>
                    <a:lnTo>
                      <a:pt x="245" y="331"/>
                    </a:lnTo>
                    <a:lnTo>
                      <a:pt x="257" y="319"/>
                    </a:lnTo>
                    <a:lnTo>
                      <a:pt x="257" y="319"/>
                    </a:lnTo>
                    <a:lnTo>
                      <a:pt x="259" y="293"/>
                    </a:lnTo>
                    <a:lnTo>
                      <a:pt x="259" y="293"/>
                    </a:lnTo>
                    <a:lnTo>
                      <a:pt x="257" y="269"/>
                    </a:lnTo>
                    <a:lnTo>
                      <a:pt x="251" y="245"/>
                    </a:lnTo>
                    <a:lnTo>
                      <a:pt x="245" y="225"/>
                    </a:lnTo>
                    <a:lnTo>
                      <a:pt x="233" y="205"/>
                    </a:lnTo>
                    <a:lnTo>
                      <a:pt x="221" y="187"/>
                    </a:lnTo>
                    <a:lnTo>
                      <a:pt x="207" y="173"/>
                    </a:lnTo>
                    <a:lnTo>
                      <a:pt x="191" y="161"/>
                    </a:lnTo>
                    <a:lnTo>
                      <a:pt x="173" y="153"/>
                    </a:lnTo>
                    <a:lnTo>
                      <a:pt x="173" y="15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179512" y="1779662"/>
              <a:ext cx="1122045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服务申请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36" name="直线箭头连接符 35"/>
            <p:cNvCxnSpPr/>
            <p:nvPr/>
          </p:nvCxnSpPr>
          <p:spPr>
            <a:xfrm>
              <a:off x="1187624" y="1491630"/>
              <a:ext cx="5760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39"/>
            <p:cNvSpPr/>
            <p:nvPr/>
          </p:nvSpPr>
          <p:spPr>
            <a:xfrm>
              <a:off x="1907704" y="1635646"/>
              <a:ext cx="997935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1200" dirty="0" err="1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P</a:t>
              </a:r>
              <a:r>
                <a:rPr kumimoji="1" lang="en-US" altLang="zh-CN" sz="1200" baseline="0" dirty="0" err="1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lanN</a:t>
              </a:r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2123728" y="1275606"/>
              <a:ext cx="936104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……</a:t>
              </a:r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339752" y="915566"/>
              <a:ext cx="936104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120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Plan1</a:t>
              </a:r>
              <a:endParaRPr kumimoji="1" lang="zh-CN" altLang="en-US" sz="1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44" name="组合 150"/>
            <p:cNvGrpSpPr/>
            <p:nvPr/>
          </p:nvGrpSpPr>
          <p:grpSpPr>
            <a:xfrm>
              <a:off x="3995936" y="1438027"/>
              <a:ext cx="1152128" cy="629667"/>
              <a:chOff x="204788" y="1781175"/>
              <a:chExt cx="1076326" cy="701675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45" name="Freeform 12"/>
              <p:cNvSpPr>
                <a:spLocks/>
              </p:cNvSpPr>
              <p:nvPr/>
            </p:nvSpPr>
            <p:spPr bwMode="auto">
              <a:xfrm>
                <a:off x="511176" y="1781175"/>
                <a:ext cx="769938" cy="454025"/>
              </a:xfrm>
              <a:custGeom>
                <a:avLst/>
                <a:gdLst>
                  <a:gd name="T0" fmla="*/ 318 w 485"/>
                  <a:gd name="T1" fmla="*/ 286 h 286"/>
                  <a:gd name="T2" fmla="*/ 318 w 485"/>
                  <a:gd name="T3" fmla="*/ 286 h 286"/>
                  <a:gd name="T4" fmla="*/ 334 w 485"/>
                  <a:gd name="T5" fmla="*/ 286 h 286"/>
                  <a:gd name="T6" fmla="*/ 348 w 485"/>
                  <a:gd name="T7" fmla="*/ 282 h 286"/>
                  <a:gd name="T8" fmla="*/ 364 w 485"/>
                  <a:gd name="T9" fmla="*/ 275 h 286"/>
                  <a:gd name="T10" fmla="*/ 378 w 485"/>
                  <a:gd name="T11" fmla="*/ 267 h 286"/>
                  <a:gd name="T12" fmla="*/ 390 w 485"/>
                  <a:gd name="T13" fmla="*/ 257 h 286"/>
                  <a:gd name="T14" fmla="*/ 402 w 485"/>
                  <a:gd name="T15" fmla="*/ 245 h 286"/>
                  <a:gd name="T16" fmla="*/ 412 w 485"/>
                  <a:gd name="T17" fmla="*/ 231 h 286"/>
                  <a:gd name="T18" fmla="*/ 418 w 485"/>
                  <a:gd name="T19" fmla="*/ 219 h 286"/>
                  <a:gd name="T20" fmla="*/ 479 w 485"/>
                  <a:gd name="T21" fmla="*/ 68 h 286"/>
                  <a:gd name="T22" fmla="*/ 479 w 485"/>
                  <a:gd name="T23" fmla="*/ 68 h 286"/>
                  <a:gd name="T24" fmla="*/ 483 w 485"/>
                  <a:gd name="T25" fmla="*/ 54 h 286"/>
                  <a:gd name="T26" fmla="*/ 485 w 485"/>
                  <a:gd name="T27" fmla="*/ 42 h 286"/>
                  <a:gd name="T28" fmla="*/ 481 w 485"/>
                  <a:gd name="T29" fmla="*/ 30 h 286"/>
                  <a:gd name="T30" fmla="*/ 477 w 485"/>
                  <a:gd name="T31" fmla="*/ 20 h 286"/>
                  <a:gd name="T32" fmla="*/ 469 w 485"/>
                  <a:gd name="T33" fmla="*/ 12 h 286"/>
                  <a:gd name="T34" fmla="*/ 458 w 485"/>
                  <a:gd name="T35" fmla="*/ 6 h 286"/>
                  <a:gd name="T36" fmla="*/ 446 w 485"/>
                  <a:gd name="T37" fmla="*/ 2 h 286"/>
                  <a:gd name="T38" fmla="*/ 432 w 485"/>
                  <a:gd name="T39" fmla="*/ 0 h 286"/>
                  <a:gd name="T40" fmla="*/ 316 w 485"/>
                  <a:gd name="T41" fmla="*/ 0 h 286"/>
                  <a:gd name="T42" fmla="*/ 316 w 485"/>
                  <a:gd name="T43" fmla="*/ 0 h 286"/>
                  <a:gd name="T44" fmla="*/ 169 w 485"/>
                  <a:gd name="T45" fmla="*/ 0 h 286"/>
                  <a:gd name="T46" fmla="*/ 52 w 485"/>
                  <a:gd name="T47" fmla="*/ 0 h 286"/>
                  <a:gd name="T48" fmla="*/ 52 w 485"/>
                  <a:gd name="T49" fmla="*/ 0 h 286"/>
                  <a:gd name="T50" fmla="*/ 36 w 485"/>
                  <a:gd name="T51" fmla="*/ 2 h 286"/>
                  <a:gd name="T52" fmla="*/ 24 w 485"/>
                  <a:gd name="T53" fmla="*/ 6 h 286"/>
                  <a:gd name="T54" fmla="*/ 14 w 485"/>
                  <a:gd name="T55" fmla="*/ 12 h 286"/>
                  <a:gd name="T56" fmla="*/ 8 w 485"/>
                  <a:gd name="T57" fmla="*/ 20 h 286"/>
                  <a:gd name="T58" fmla="*/ 2 w 485"/>
                  <a:gd name="T59" fmla="*/ 30 h 286"/>
                  <a:gd name="T60" fmla="*/ 0 w 485"/>
                  <a:gd name="T61" fmla="*/ 42 h 286"/>
                  <a:gd name="T62" fmla="*/ 2 w 485"/>
                  <a:gd name="T63" fmla="*/ 54 h 286"/>
                  <a:gd name="T64" fmla="*/ 6 w 485"/>
                  <a:gd name="T65" fmla="*/ 68 h 286"/>
                  <a:gd name="T66" fmla="*/ 66 w 485"/>
                  <a:gd name="T67" fmla="*/ 219 h 286"/>
                  <a:gd name="T68" fmla="*/ 66 w 485"/>
                  <a:gd name="T69" fmla="*/ 219 h 286"/>
                  <a:gd name="T70" fmla="*/ 72 w 485"/>
                  <a:gd name="T71" fmla="*/ 231 h 286"/>
                  <a:gd name="T72" fmla="*/ 82 w 485"/>
                  <a:gd name="T73" fmla="*/ 245 h 286"/>
                  <a:gd name="T74" fmla="*/ 93 w 485"/>
                  <a:gd name="T75" fmla="*/ 257 h 286"/>
                  <a:gd name="T76" fmla="*/ 107 w 485"/>
                  <a:gd name="T77" fmla="*/ 267 h 286"/>
                  <a:gd name="T78" fmla="*/ 121 w 485"/>
                  <a:gd name="T79" fmla="*/ 275 h 286"/>
                  <a:gd name="T80" fmla="*/ 135 w 485"/>
                  <a:gd name="T81" fmla="*/ 282 h 286"/>
                  <a:gd name="T82" fmla="*/ 151 w 485"/>
                  <a:gd name="T83" fmla="*/ 286 h 286"/>
                  <a:gd name="T84" fmla="*/ 167 w 485"/>
                  <a:gd name="T85" fmla="*/ 286 h 286"/>
                  <a:gd name="T86" fmla="*/ 318 w 485"/>
                  <a:gd name="T87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5" h="286">
                    <a:moveTo>
                      <a:pt x="318" y="286"/>
                    </a:moveTo>
                    <a:lnTo>
                      <a:pt x="318" y="286"/>
                    </a:lnTo>
                    <a:lnTo>
                      <a:pt x="334" y="286"/>
                    </a:lnTo>
                    <a:lnTo>
                      <a:pt x="348" y="282"/>
                    </a:lnTo>
                    <a:lnTo>
                      <a:pt x="364" y="275"/>
                    </a:lnTo>
                    <a:lnTo>
                      <a:pt x="378" y="267"/>
                    </a:lnTo>
                    <a:lnTo>
                      <a:pt x="390" y="257"/>
                    </a:lnTo>
                    <a:lnTo>
                      <a:pt x="402" y="245"/>
                    </a:lnTo>
                    <a:lnTo>
                      <a:pt x="412" y="231"/>
                    </a:lnTo>
                    <a:lnTo>
                      <a:pt x="418" y="219"/>
                    </a:lnTo>
                    <a:lnTo>
                      <a:pt x="479" y="68"/>
                    </a:lnTo>
                    <a:lnTo>
                      <a:pt x="479" y="68"/>
                    </a:lnTo>
                    <a:lnTo>
                      <a:pt x="483" y="54"/>
                    </a:lnTo>
                    <a:lnTo>
                      <a:pt x="485" y="42"/>
                    </a:lnTo>
                    <a:lnTo>
                      <a:pt x="481" y="30"/>
                    </a:lnTo>
                    <a:lnTo>
                      <a:pt x="477" y="20"/>
                    </a:lnTo>
                    <a:lnTo>
                      <a:pt x="469" y="12"/>
                    </a:lnTo>
                    <a:lnTo>
                      <a:pt x="458" y="6"/>
                    </a:lnTo>
                    <a:lnTo>
                      <a:pt x="446" y="2"/>
                    </a:lnTo>
                    <a:lnTo>
                      <a:pt x="432" y="0"/>
                    </a:lnTo>
                    <a:lnTo>
                      <a:pt x="316" y="0"/>
                    </a:lnTo>
                    <a:lnTo>
                      <a:pt x="316" y="0"/>
                    </a:lnTo>
                    <a:lnTo>
                      <a:pt x="169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36" y="2"/>
                    </a:lnTo>
                    <a:lnTo>
                      <a:pt x="24" y="6"/>
                    </a:lnTo>
                    <a:lnTo>
                      <a:pt x="14" y="12"/>
                    </a:lnTo>
                    <a:lnTo>
                      <a:pt x="8" y="20"/>
                    </a:lnTo>
                    <a:lnTo>
                      <a:pt x="2" y="30"/>
                    </a:lnTo>
                    <a:lnTo>
                      <a:pt x="0" y="42"/>
                    </a:lnTo>
                    <a:lnTo>
                      <a:pt x="2" y="54"/>
                    </a:lnTo>
                    <a:lnTo>
                      <a:pt x="6" y="68"/>
                    </a:lnTo>
                    <a:lnTo>
                      <a:pt x="66" y="219"/>
                    </a:lnTo>
                    <a:lnTo>
                      <a:pt x="66" y="219"/>
                    </a:lnTo>
                    <a:lnTo>
                      <a:pt x="72" y="231"/>
                    </a:lnTo>
                    <a:lnTo>
                      <a:pt x="82" y="245"/>
                    </a:lnTo>
                    <a:lnTo>
                      <a:pt x="93" y="257"/>
                    </a:lnTo>
                    <a:lnTo>
                      <a:pt x="107" y="267"/>
                    </a:lnTo>
                    <a:lnTo>
                      <a:pt x="121" y="275"/>
                    </a:lnTo>
                    <a:lnTo>
                      <a:pt x="135" y="282"/>
                    </a:lnTo>
                    <a:lnTo>
                      <a:pt x="151" y="286"/>
                    </a:lnTo>
                    <a:lnTo>
                      <a:pt x="167" y="286"/>
                    </a:lnTo>
                    <a:lnTo>
                      <a:pt x="318" y="28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6" name="Freeform 13"/>
              <p:cNvSpPr>
                <a:spLocks/>
              </p:cNvSpPr>
              <p:nvPr/>
            </p:nvSpPr>
            <p:spPr bwMode="auto">
              <a:xfrm>
                <a:off x="631826" y="2346325"/>
                <a:ext cx="138113" cy="136525"/>
              </a:xfrm>
              <a:custGeom>
                <a:avLst/>
                <a:gdLst>
                  <a:gd name="T0" fmla="*/ 87 w 87"/>
                  <a:gd name="T1" fmla="*/ 44 h 86"/>
                  <a:gd name="T2" fmla="*/ 87 w 87"/>
                  <a:gd name="T3" fmla="*/ 44 h 86"/>
                  <a:gd name="T4" fmla="*/ 85 w 87"/>
                  <a:gd name="T5" fmla="*/ 52 h 86"/>
                  <a:gd name="T6" fmla="*/ 83 w 87"/>
                  <a:gd name="T7" fmla="*/ 60 h 86"/>
                  <a:gd name="T8" fmla="*/ 79 w 87"/>
                  <a:gd name="T9" fmla="*/ 68 h 86"/>
                  <a:gd name="T10" fmla="*/ 75 w 87"/>
                  <a:gd name="T11" fmla="*/ 74 h 86"/>
                  <a:gd name="T12" fmla="*/ 67 w 87"/>
                  <a:gd name="T13" fmla="*/ 80 h 86"/>
                  <a:gd name="T14" fmla="*/ 61 w 87"/>
                  <a:gd name="T15" fmla="*/ 84 h 86"/>
                  <a:gd name="T16" fmla="*/ 53 w 87"/>
                  <a:gd name="T17" fmla="*/ 86 h 86"/>
                  <a:gd name="T18" fmla="*/ 43 w 87"/>
                  <a:gd name="T19" fmla="*/ 86 h 86"/>
                  <a:gd name="T20" fmla="*/ 43 w 87"/>
                  <a:gd name="T21" fmla="*/ 86 h 86"/>
                  <a:gd name="T22" fmla="*/ 35 w 87"/>
                  <a:gd name="T23" fmla="*/ 86 h 86"/>
                  <a:gd name="T24" fmla="*/ 27 w 87"/>
                  <a:gd name="T25" fmla="*/ 84 h 86"/>
                  <a:gd name="T26" fmla="*/ 19 w 87"/>
                  <a:gd name="T27" fmla="*/ 80 h 86"/>
                  <a:gd name="T28" fmla="*/ 13 w 87"/>
                  <a:gd name="T29" fmla="*/ 74 h 86"/>
                  <a:gd name="T30" fmla="*/ 6 w 87"/>
                  <a:gd name="T31" fmla="*/ 68 h 86"/>
                  <a:gd name="T32" fmla="*/ 2 w 87"/>
                  <a:gd name="T33" fmla="*/ 60 h 86"/>
                  <a:gd name="T34" fmla="*/ 0 w 87"/>
                  <a:gd name="T35" fmla="*/ 52 h 86"/>
                  <a:gd name="T36" fmla="*/ 0 w 87"/>
                  <a:gd name="T37" fmla="*/ 44 h 86"/>
                  <a:gd name="T38" fmla="*/ 0 w 87"/>
                  <a:gd name="T39" fmla="*/ 44 h 86"/>
                  <a:gd name="T40" fmla="*/ 0 w 87"/>
                  <a:gd name="T41" fmla="*/ 36 h 86"/>
                  <a:gd name="T42" fmla="*/ 2 w 87"/>
                  <a:gd name="T43" fmla="*/ 26 h 86"/>
                  <a:gd name="T44" fmla="*/ 6 w 87"/>
                  <a:gd name="T45" fmla="*/ 20 h 86"/>
                  <a:gd name="T46" fmla="*/ 13 w 87"/>
                  <a:gd name="T47" fmla="*/ 14 h 86"/>
                  <a:gd name="T48" fmla="*/ 19 w 87"/>
                  <a:gd name="T49" fmla="*/ 8 h 86"/>
                  <a:gd name="T50" fmla="*/ 27 w 87"/>
                  <a:gd name="T51" fmla="*/ 4 h 86"/>
                  <a:gd name="T52" fmla="*/ 35 w 87"/>
                  <a:gd name="T53" fmla="*/ 2 h 86"/>
                  <a:gd name="T54" fmla="*/ 43 w 87"/>
                  <a:gd name="T55" fmla="*/ 0 h 86"/>
                  <a:gd name="T56" fmla="*/ 43 w 87"/>
                  <a:gd name="T57" fmla="*/ 0 h 86"/>
                  <a:gd name="T58" fmla="*/ 53 w 87"/>
                  <a:gd name="T59" fmla="*/ 2 h 86"/>
                  <a:gd name="T60" fmla="*/ 61 w 87"/>
                  <a:gd name="T61" fmla="*/ 4 h 86"/>
                  <a:gd name="T62" fmla="*/ 67 w 87"/>
                  <a:gd name="T63" fmla="*/ 8 h 86"/>
                  <a:gd name="T64" fmla="*/ 75 w 87"/>
                  <a:gd name="T65" fmla="*/ 14 h 86"/>
                  <a:gd name="T66" fmla="*/ 79 w 87"/>
                  <a:gd name="T67" fmla="*/ 20 h 86"/>
                  <a:gd name="T68" fmla="*/ 83 w 87"/>
                  <a:gd name="T69" fmla="*/ 26 h 86"/>
                  <a:gd name="T70" fmla="*/ 85 w 87"/>
                  <a:gd name="T71" fmla="*/ 36 h 86"/>
                  <a:gd name="T72" fmla="*/ 87 w 87"/>
                  <a:gd name="T73" fmla="*/ 44 h 86"/>
                  <a:gd name="T74" fmla="*/ 87 w 87"/>
                  <a:gd name="T75" fmla="*/ 44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7" h="86">
                    <a:moveTo>
                      <a:pt x="87" y="44"/>
                    </a:moveTo>
                    <a:lnTo>
                      <a:pt x="87" y="44"/>
                    </a:lnTo>
                    <a:lnTo>
                      <a:pt x="85" y="52"/>
                    </a:lnTo>
                    <a:lnTo>
                      <a:pt x="83" y="60"/>
                    </a:lnTo>
                    <a:lnTo>
                      <a:pt x="79" y="68"/>
                    </a:lnTo>
                    <a:lnTo>
                      <a:pt x="75" y="74"/>
                    </a:lnTo>
                    <a:lnTo>
                      <a:pt x="67" y="80"/>
                    </a:lnTo>
                    <a:lnTo>
                      <a:pt x="61" y="84"/>
                    </a:lnTo>
                    <a:lnTo>
                      <a:pt x="53" y="86"/>
                    </a:lnTo>
                    <a:lnTo>
                      <a:pt x="43" y="86"/>
                    </a:lnTo>
                    <a:lnTo>
                      <a:pt x="43" y="86"/>
                    </a:lnTo>
                    <a:lnTo>
                      <a:pt x="35" y="86"/>
                    </a:lnTo>
                    <a:lnTo>
                      <a:pt x="27" y="84"/>
                    </a:lnTo>
                    <a:lnTo>
                      <a:pt x="19" y="80"/>
                    </a:lnTo>
                    <a:lnTo>
                      <a:pt x="13" y="74"/>
                    </a:lnTo>
                    <a:lnTo>
                      <a:pt x="6" y="68"/>
                    </a:lnTo>
                    <a:lnTo>
                      <a:pt x="2" y="60"/>
                    </a:lnTo>
                    <a:lnTo>
                      <a:pt x="0" y="52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2" y="26"/>
                    </a:lnTo>
                    <a:lnTo>
                      <a:pt x="6" y="20"/>
                    </a:lnTo>
                    <a:lnTo>
                      <a:pt x="13" y="14"/>
                    </a:lnTo>
                    <a:lnTo>
                      <a:pt x="19" y="8"/>
                    </a:lnTo>
                    <a:lnTo>
                      <a:pt x="27" y="4"/>
                    </a:lnTo>
                    <a:lnTo>
                      <a:pt x="35" y="2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3" y="2"/>
                    </a:lnTo>
                    <a:lnTo>
                      <a:pt x="61" y="4"/>
                    </a:lnTo>
                    <a:lnTo>
                      <a:pt x="67" y="8"/>
                    </a:lnTo>
                    <a:lnTo>
                      <a:pt x="75" y="14"/>
                    </a:lnTo>
                    <a:lnTo>
                      <a:pt x="79" y="20"/>
                    </a:lnTo>
                    <a:lnTo>
                      <a:pt x="83" y="26"/>
                    </a:lnTo>
                    <a:lnTo>
                      <a:pt x="85" y="36"/>
                    </a:lnTo>
                    <a:lnTo>
                      <a:pt x="87" y="44"/>
                    </a:lnTo>
                    <a:lnTo>
                      <a:pt x="87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7" name="Freeform 14"/>
              <p:cNvSpPr>
                <a:spLocks/>
              </p:cNvSpPr>
              <p:nvPr/>
            </p:nvSpPr>
            <p:spPr bwMode="auto">
              <a:xfrm>
                <a:off x="996951" y="2346325"/>
                <a:ext cx="136525" cy="136525"/>
              </a:xfrm>
              <a:custGeom>
                <a:avLst/>
                <a:gdLst>
                  <a:gd name="T0" fmla="*/ 86 w 86"/>
                  <a:gd name="T1" fmla="*/ 44 h 86"/>
                  <a:gd name="T2" fmla="*/ 86 w 86"/>
                  <a:gd name="T3" fmla="*/ 44 h 86"/>
                  <a:gd name="T4" fmla="*/ 86 w 86"/>
                  <a:gd name="T5" fmla="*/ 52 h 86"/>
                  <a:gd name="T6" fmla="*/ 82 w 86"/>
                  <a:gd name="T7" fmla="*/ 60 h 86"/>
                  <a:gd name="T8" fmla="*/ 80 w 86"/>
                  <a:gd name="T9" fmla="*/ 68 h 86"/>
                  <a:gd name="T10" fmla="*/ 74 w 86"/>
                  <a:gd name="T11" fmla="*/ 74 h 86"/>
                  <a:gd name="T12" fmla="*/ 68 w 86"/>
                  <a:gd name="T13" fmla="*/ 80 h 86"/>
                  <a:gd name="T14" fmla="*/ 60 w 86"/>
                  <a:gd name="T15" fmla="*/ 84 h 86"/>
                  <a:gd name="T16" fmla="*/ 52 w 86"/>
                  <a:gd name="T17" fmla="*/ 86 h 86"/>
                  <a:gd name="T18" fmla="*/ 44 w 86"/>
                  <a:gd name="T19" fmla="*/ 86 h 86"/>
                  <a:gd name="T20" fmla="*/ 44 w 86"/>
                  <a:gd name="T21" fmla="*/ 86 h 86"/>
                  <a:gd name="T22" fmla="*/ 34 w 86"/>
                  <a:gd name="T23" fmla="*/ 86 h 86"/>
                  <a:gd name="T24" fmla="*/ 26 w 86"/>
                  <a:gd name="T25" fmla="*/ 84 h 86"/>
                  <a:gd name="T26" fmla="*/ 20 w 86"/>
                  <a:gd name="T27" fmla="*/ 80 h 86"/>
                  <a:gd name="T28" fmla="*/ 12 w 86"/>
                  <a:gd name="T29" fmla="*/ 74 h 86"/>
                  <a:gd name="T30" fmla="*/ 8 w 86"/>
                  <a:gd name="T31" fmla="*/ 68 h 86"/>
                  <a:gd name="T32" fmla="*/ 4 w 86"/>
                  <a:gd name="T33" fmla="*/ 60 h 86"/>
                  <a:gd name="T34" fmla="*/ 2 w 86"/>
                  <a:gd name="T35" fmla="*/ 52 h 86"/>
                  <a:gd name="T36" fmla="*/ 0 w 86"/>
                  <a:gd name="T37" fmla="*/ 44 h 86"/>
                  <a:gd name="T38" fmla="*/ 0 w 86"/>
                  <a:gd name="T39" fmla="*/ 44 h 86"/>
                  <a:gd name="T40" fmla="*/ 2 w 86"/>
                  <a:gd name="T41" fmla="*/ 36 h 86"/>
                  <a:gd name="T42" fmla="*/ 4 w 86"/>
                  <a:gd name="T43" fmla="*/ 26 h 86"/>
                  <a:gd name="T44" fmla="*/ 8 w 86"/>
                  <a:gd name="T45" fmla="*/ 20 h 86"/>
                  <a:gd name="T46" fmla="*/ 12 w 86"/>
                  <a:gd name="T47" fmla="*/ 14 h 86"/>
                  <a:gd name="T48" fmla="*/ 20 w 86"/>
                  <a:gd name="T49" fmla="*/ 8 h 86"/>
                  <a:gd name="T50" fmla="*/ 26 w 86"/>
                  <a:gd name="T51" fmla="*/ 4 h 86"/>
                  <a:gd name="T52" fmla="*/ 34 w 86"/>
                  <a:gd name="T53" fmla="*/ 2 h 86"/>
                  <a:gd name="T54" fmla="*/ 44 w 86"/>
                  <a:gd name="T55" fmla="*/ 0 h 86"/>
                  <a:gd name="T56" fmla="*/ 44 w 86"/>
                  <a:gd name="T57" fmla="*/ 0 h 86"/>
                  <a:gd name="T58" fmla="*/ 52 w 86"/>
                  <a:gd name="T59" fmla="*/ 2 h 86"/>
                  <a:gd name="T60" fmla="*/ 60 w 86"/>
                  <a:gd name="T61" fmla="*/ 4 h 86"/>
                  <a:gd name="T62" fmla="*/ 68 w 86"/>
                  <a:gd name="T63" fmla="*/ 8 h 86"/>
                  <a:gd name="T64" fmla="*/ 74 w 86"/>
                  <a:gd name="T65" fmla="*/ 14 h 86"/>
                  <a:gd name="T66" fmla="*/ 80 w 86"/>
                  <a:gd name="T67" fmla="*/ 20 h 86"/>
                  <a:gd name="T68" fmla="*/ 82 w 86"/>
                  <a:gd name="T69" fmla="*/ 26 h 86"/>
                  <a:gd name="T70" fmla="*/ 86 w 86"/>
                  <a:gd name="T71" fmla="*/ 36 h 86"/>
                  <a:gd name="T72" fmla="*/ 86 w 86"/>
                  <a:gd name="T73" fmla="*/ 44 h 86"/>
                  <a:gd name="T74" fmla="*/ 86 w 86"/>
                  <a:gd name="T75" fmla="*/ 44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6" h="86">
                    <a:moveTo>
                      <a:pt x="86" y="44"/>
                    </a:moveTo>
                    <a:lnTo>
                      <a:pt x="86" y="44"/>
                    </a:lnTo>
                    <a:lnTo>
                      <a:pt x="86" y="52"/>
                    </a:lnTo>
                    <a:lnTo>
                      <a:pt x="82" y="60"/>
                    </a:lnTo>
                    <a:lnTo>
                      <a:pt x="80" y="68"/>
                    </a:lnTo>
                    <a:lnTo>
                      <a:pt x="74" y="74"/>
                    </a:lnTo>
                    <a:lnTo>
                      <a:pt x="68" y="80"/>
                    </a:lnTo>
                    <a:lnTo>
                      <a:pt x="60" y="84"/>
                    </a:lnTo>
                    <a:lnTo>
                      <a:pt x="52" y="86"/>
                    </a:lnTo>
                    <a:lnTo>
                      <a:pt x="44" y="86"/>
                    </a:lnTo>
                    <a:lnTo>
                      <a:pt x="44" y="86"/>
                    </a:lnTo>
                    <a:lnTo>
                      <a:pt x="34" y="86"/>
                    </a:lnTo>
                    <a:lnTo>
                      <a:pt x="26" y="84"/>
                    </a:lnTo>
                    <a:lnTo>
                      <a:pt x="20" y="80"/>
                    </a:lnTo>
                    <a:lnTo>
                      <a:pt x="12" y="74"/>
                    </a:lnTo>
                    <a:lnTo>
                      <a:pt x="8" y="68"/>
                    </a:lnTo>
                    <a:lnTo>
                      <a:pt x="4" y="60"/>
                    </a:lnTo>
                    <a:lnTo>
                      <a:pt x="2" y="52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2" y="36"/>
                    </a:lnTo>
                    <a:lnTo>
                      <a:pt x="4" y="26"/>
                    </a:lnTo>
                    <a:lnTo>
                      <a:pt x="8" y="20"/>
                    </a:lnTo>
                    <a:lnTo>
                      <a:pt x="12" y="14"/>
                    </a:lnTo>
                    <a:lnTo>
                      <a:pt x="20" y="8"/>
                    </a:lnTo>
                    <a:lnTo>
                      <a:pt x="26" y="4"/>
                    </a:lnTo>
                    <a:lnTo>
                      <a:pt x="34" y="2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52" y="2"/>
                    </a:lnTo>
                    <a:lnTo>
                      <a:pt x="60" y="4"/>
                    </a:lnTo>
                    <a:lnTo>
                      <a:pt x="68" y="8"/>
                    </a:lnTo>
                    <a:lnTo>
                      <a:pt x="74" y="14"/>
                    </a:lnTo>
                    <a:lnTo>
                      <a:pt x="80" y="20"/>
                    </a:lnTo>
                    <a:lnTo>
                      <a:pt x="82" y="26"/>
                    </a:lnTo>
                    <a:lnTo>
                      <a:pt x="86" y="36"/>
                    </a:lnTo>
                    <a:lnTo>
                      <a:pt x="86" y="44"/>
                    </a:lnTo>
                    <a:lnTo>
                      <a:pt x="86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8" name="Freeform 15"/>
              <p:cNvSpPr>
                <a:spLocks/>
              </p:cNvSpPr>
              <p:nvPr/>
            </p:nvSpPr>
            <p:spPr bwMode="auto">
              <a:xfrm>
                <a:off x="204788" y="1863725"/>
                <a:ext cx="954088" cy="466725"/>
              </a:xfrm>
              <a:custGeom>
                <a:avLst/>
                <a:gdLst>
                  <a:gd name="T0" fmla="*/ 245 w 601"/>
                  <a:gd name="T1" fmla="*/ 294 h 294"/>
                  <a:gd name="T2" fmla="*/ 221 w 601"/>
                  <a:gd name="T3" fmla="*/ 278 h 294"/>
                  <a:gd name="T4" fmla="*/ 125 w 601"/>
                  <a:gd name="T5" fmla="*/ 51 h 294"/>
                  <a:gd name="T6" fmla="*/ 24 w 601"/>
                  <a:gd name="T7" fmla="*/ 51 h 294"/>
                  <a:gd name="T8" fmla="*/ 24 w 601"/>
                  <a:gd name="T9" fmla="*/ 51 h 294"/>
                  <a:gd name="T10" fmla="*/ 14 w 601"/>
                  <a:gd name="T11" fmla="*/ 49 h 294"/>
                  <a:gd name="T12" fmla="*/ 6 w 601"/>
                  <a:gd name="T13" fmla="*/ 43 h 294"/>
                  <a:gd name="T14" fmla="*/ 2 w 601"/>
                  <a:gd name="T15" fmla="*/ 34 h 294"/>
                  <a:gd name="T16" fmla="*/ 0 w 601"/>
                  <a:gd name="T17" fmla="*/ 24 h 294"/>
                  <a:gd name="T18" fmla="*/ 0 w 601"/>
                  <a:gd name="T19" fmla="*/ 24 h 294"/>
                  <a:gd name="T20" fmla="*/ 2 w 601"/>
                  <a:gd name="T21" fmla="*/ 14 h 294"/>
                  <a:gd name="T22" fmla="*/ 6 w 601"/>
                  <a:gd name="T23" fmla="*/ 6 h 294"/>
                  <a:gd name="T24" fmla="*/ 14 w 601"/>
                  <a:gd name="T25" fmla="*/ 2 h 294"/>
                  <a:gd name="T26" fmla="*/ 24 w 601"/>
                  <a:gd name="T27" fmla="*/ 0 h 294"/>
                  <a:gd name="T28" fmla="*/ 141 w 601"/>
                  <a:gd name="T29" fmla="*/ 0 h 294"/>
                  <a:gd name="T30" fmla="*/ 165 w 601"/>
                  <a:gd name="T31" fmla="*/ 14 h 294"/>
                  <a:gd name="T32" fmla="*/ 261 w 601"/>
                  <a:gd name="T33" fmla="*/ 244 h 294"/>
                  <a:gd name="T34" fmla="*/ 575 w 601"/>
                  <a:gd name="T35" fmla="*/ 244 h 294"/>
                  <a:gd name="T36" fmla="*/ 575 w 601"/>
                  <a:gd name="T37" fmla="*/ 244 h 294"/>
                  <a:gd name="T38" fmla="*/ 585 w 601"/>
                  <a:gd name="T39" fmla="*/ 246 h 294"/>
                  <a:gd name="T40" fmla="*/ 593 w 601"/>
                  <a:gd name="T41" fmla="*/ 250 h 294"/>
                  <a:gd name="T42" fmla="*/ 599 w 601"/>
                  <a:gd name="T43" fmla="*/ 258 h 294"/>
                  <a:gd name="T44" fmla="*/ 601 w 601"/>
                  <a:gd name="T45" fmla="*/ 268 h 294"/>
                  <a:gd name="T46" fmla="*/ 601 w 601"/>
                  <a:gd name="T47" fmla="*/ 268 h 294"/>
                  <a:gd name="T48" fmla="*/ 599 w 601"/>
                  <a:gd name="T49" fmla="*/ 278 h 294"/>
                  <a:gd name="T50" fmla="*/ 593 w 601"/>
                  <a:gd name="T51" fmla="*/ 286 h 294"/>
                  <a:gd name="T52" fmla="*/ 585 w 601"/>
                  <a:gd name="T53" fmla="*/ 292 h 294"/>
                  <a:gd name="T54" fmla="*/ 575 w 601"/>
                  <a:gd name="T55" fmla="*/ 294 h 294"/>
                  <a:gd name="T56" fmla="*/ 245 w 601"/>
                  <a:gd name="T57" fmla="*/ 294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1" h="294">
                    <a:moveTo>
                      <a:pt x="245" y="294"/>
                    </a:moveTo>
                    <a:lnTo>
                      <a:pt x="221" y="278"/>
                    </a:lnTo>
                    <a:lnTo>
                      <a:pt x="125" y="51"/>
                    </a:lnTo>
                    <a:lnTo>
                      <a:pt x="24" y="51"/>
                    </a:lnTo>
                    <a:lnTo>
                      <a:pt x="24" y="51"/>
                    </a:lnTo>
                    <a:lnTo>
                      <a:pt x="14" y="49"/>
                    </a:lnTo>
                    <a:lnTo>
                      <a:pt x="6" y="43"/>
                    </a:lnTo>
                    <a:lnTo>
                      <a:pt x="2" y="3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4" y="0"/>
                    </a:lnTo>
                    <a:lnTo>
                      <a:pt x="141" y="0"/>
                    </a:lnTo>
                    <a:lnTo>
                      <a:pt x="165" y="14"/>
                    </a:lnTo>
                    <a:lnTo>
                      <a:pt x="261" y="244"/>
                    </a:lnTo>
                    <a:lnTo>
                      <a:pt x="575" y="244"/>
                    </a:lnTo>
                    <a:lnTo>
                      <a:pt x="575" y="244"/>
                    </a:lnTo>
                    <a:lnTo>
                      <a:pt x="585" y="246"/>
                    </a:lnTo>
                    <a:lnTo>
                      <a:pt x="593" y="250"/>
                    </a:lnTo>
                    <a:lnTo>
                      <a:pt x="599" y="258"/>
                    </a:lnTo>
                    <a:lnTo>
                      <a:pt x="601" y="268"/>
                    </a:lnTo>
                    <a:lnTo>
                      <a:pt x="601" y="268"/>
                    </a:lnTo>
                    <a:lnTo>
                      <a:pt x="599" y="278"/>
                    </a:lnTo>
                    <a:lnTo>
                      <a:pt x="593" y="286"/>
                    </a:lnTo>
                    <a:lnTo>
                      <a:pt x="585" y="292"/>
                    </a:lnTo>
                    <a:lnTo>
                      <a:pt x="575" y="294"/>
                    </a:lnTo>
                    <a:lnTo>
                      <a:pt x="245" y="29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49" name="矩形 48"/>
            <p:cNvSpPr/>
            <p:nvPr/>
          </p:nvSpPr>
          <p:spPr>
            <a:xfrm>
              <a:off x="4211960" y="933971"/>
              <a:ext cx="936104" cy="4320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20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选择</a:t>
              </a:r>
              <a:r>
                <a:rPr kumimoji="1" lang="en-US" altLang="zh-CN" sz="120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P</a:t>
              </a:r>
              <a:r>
                <a:rPr kumimoji="1" lang="en-US" altLang="zh-CN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lan</a:t>
              </a:r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50" name="直线箭头连接符 49"/>
            <p:cNvCxnSpPr/>
            <p:nvPr/>
          </p:nvCxnSpPr>
          <p:spPr>
            <a:xfrm>
              <a:off x="3347864" y="1491630"/>
              <a:ext cx="5760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/>
            <p:cNvSpPr txBox="1"/>
            <p:nvPr/>
          </p:nvSpPr>
          <p:spPr>
            <a:xfrm>
              <a:off x="2142469" y="2139702"/>
              <a:ext cx="1122045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查看套餐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4211960" y="2139702"/>
              <a:ext cx="1122045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购买套餐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57" name="直线箭头连接符 56"/>
            <p:cNvCxnSpPr/>
            <p:nvPr/>
          </p:nvCxnSpPr>
          <p:spPr>
            <a:xfrm>
              <a:off x="5292080" y="1491630"/>
              <a:ext cx="5760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罐形 57"/>
            <p:cNvSpPr/>
            <p:nvPr/>
          </p:nvSpPr>
          <p:spPr>
            <a:xfrm>
              <a:off x="6012160" y="1131590"/>
              <a:ext cx="864096" cy="648072"/>
            </a:xfrm>
            <a:prstGeom prst="can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实例</a:t>
              </a:r>
              <a:r>
                <a:rPr kumimoji="1" lang="en-US" altLang="zh-CN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</a:t>
              </a:r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868145" y="2119955"/>
              <a:ext cx="1122045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实例创建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0" name="罐形 59"/>
            <p:cNvSpPr/>
            <p:nvPr/>
          </p:nvSpPr>
          <p:spPr>
            <a:xfrm>
              <a:off x="7955589" y="987575"/>
              <a:ext cx="1008111" cy="288032"/>
            </a:xfrm>
            <a:prstGeom prst="can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实例</a:t>
              </a:r>
              <a:r>
                <a:rPr kumimoji="1" lang="en-US" altLang="zh-CN" sz="1200" baseline="0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</a:t>
              </a:r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65" name="组合 62"/>
            <p:cNvGrpSpPr>
              <a:grpSpLocks noChangeAspect="1"/>
            </p:cNvGrpSpPr>
            <p:nvPr/>
          </p:nvGrpSpPr>
          <p:grpSpPr>
            <a:xfrm>
              <a:off x="8100392" y="1491630"/>
              <a:ext cx="588959" cy="395998"/>
              <a:chOff x="7362825" y="4870450"/>
              <a:chExt cx="1855787" cy="1247775"/>
            </a:xfrm>
            <a:solidFill>
              <a:schemeClr val="accent1"/>
            </a:solidFill>
          </p:grpSpPr>
          <p:sp>
            <p:nvSpPr>
              <p:cNvPr id="66" name="Freeform 35"/>
              <p:cNvSpPr>
                <a:spLocks noEditPoints="1"/>
              </p:cNvSpPr>
              <p:nvPr/>
            </p:nvSpPr>
            <p:spPr bwMode="auto">
              <a:xfrm>
                <a:off x="7362825" y="5519738"/>
                <a:ext cx="908050" cy="598487"/>
              </a:xfrm>
              <a:custGeom>
                <a:avLst/>
                <a:gdLst>
                  <a:gd name="T0" fmla="*/ 34 w 572"/>
                  <a:gd name="T1" fmla="*/ 0 h 377"/>
                  <a:gd name="T2" fmla="*/ 10 w 572"/>
                  <a:gd name="T3" fmla="*/ 11 h 377"/>
                  <a:gd name="T4" fmla="*/ 0 w 572"/>
                  <a:gd name="T5" fmla="*/ 34 h 377"/>
                  <a:gd name="T6" fmla="*/ 0 w 572"/>
                  <a:gd name="T7" fmla="*/ 351 h 377"/>
                  <a:gd name="T8" fmla="*/ 21 w 572"/>
                  <a:gd name="T9" fmla="*/ 375 h 377"/>
                  <a:gd name="T10" fmla="*/ 538 w 572"/>
                  <a:gd name="T11" fmla="*/ 377 h 377"/>
                  <a:gd name="T12" fmla="*/ 553 w 572"/>
                  <a:gd name="T13" fmla="*/ 375 h 377"/>
                  <a:gd name="T14" fmla="*/ 572 w 572"/>
                  <a:gd name="T15" fmla="*/ 351 h 377"/>
                  <a:gd name="T16" fmla="*/ 572 w 572"/>
                  <a:gd name="T17" fmla="*/ 34 h 377"/>
                  <a:gd name="T18" fmla="*/ 564 w 572"/>
                  <a:gd name="T19" fmla="*/ 11 h 377"/>
                  <a:gd name="T20" fmla="*/ 538 w 572"/>
                  <a:gd name="T21" fmla="*/ 0 h 377"/>
                  <a:gd name="T22" fmla="*/ 132 w 572"/>
                  <a:gd name="T23" fmla="*/ 296 h 377"/>
                  <a:gd name="T24" fmla="*/ 121 w 572"/>
                  <a:gd name="T25" fmla="*/ 321 h 377"/>
                  <a:gd name="T26" fmla="*/ 98 w 572"/>
                  <a:gd name="T27" fmla="*/ 330 h 377"/>
                  <a:gd name="T28" fmla="*/ 83 w 572"/>
                  <a:gd name="T29" fmla="*/ 330 h 377"/>
                  <a:gd name="T30" fmla="*/ 57 w 572"/>
                  <a:gd name="T31" fmla="*/ 311 h 377"/>
                  <a:gd name="T32" fmla="*/ 55 w 572"/>
                  <a:gd name="T33" fmla="*/ 81 h 377"/>
                  <a:gd name="T34" fmla="*/ 57 w 572"/>
                  <a:gd name="T35" fmla="*/ 68 h 377"/>
                  <a:gd name="T36" fmla="*/ 83 w 572"/>
                  <a:gd name="T37" fmla="*/ 47 h 377"/>
                  <a:gd name="T38" fmla="*/ 98 w 572"/>
                  <a:gd name="T39" fmla="*/ 47 h 377"/>
                  <a:gd name="T40" fmla="*/ 121 w 572"/>
                  <a:gd name="T41" fmla="*/ 55 h 377"/>
                  <a:gd name="T42" fmla="*/ 132 w 572"/>
                  <a:gd name="T43" fmla="*/ 81 h 377"/>
                  <a:gd name="T44" fmla="*/ 261 w 572"/>
                  <a:gd name="T45" fmla="*/ 296 h 377"/>
                  <a:gd name="T46" fmla="*/ 251 w 572"/>
                  <a:gd name="T47" fmla="*/ 321 h 377"/>
                  <a:gd name="T48" fmla="*/ 227 w 572"/>
                  <a:gd name="T49" fmla="*/ 330 h 377"/>
                  <a:gd name="T50" fmla="*/ 212 w 572"/>
                  <a:gd name="T51" fmla="*/ 330 h 377"/>
                  <a:gd name="T52" fmla="*/ 187 w 572"/>
                  <a:gd name="T53" fmla="*/ 311 h 377"/>
                  <a:gd name="T54" fmla="*/ 185 w 572"/>
                  <a:gd name="T55" fmla="*/ 81 h 377"/>
                  <a:gd name="T56" fmla="*/ 187 w 572"/>
                  <a:gd name="T57" fmla="*/ 68 h 377"/>
                  <a:gd name="T58" fmla="*/ 212 w 572"/>
                  <a:gd name="T59" fmla="*/ 47 h 377"/>
                  <a:gd name="T60" fmla="*/ 227 w 572"/>
                  <a:gd name="T61" fmla="*/ 47 h 377"/>
                  <a:gd name="T62" fmla="*/ 251 w 572"/>
                  <a:gd name="T63" fmla="*/ 55 h 377"/>
                  <a:gd name="T64" fmla="*/ 261 w 572"/>
                  <a:gd name="T65" fmla="*/ 81 h 377"/>
                  <a:gd name="T66" fmla="*/ 391 w 572"/>
                  <a:gd name="T67" fmla="*/ 296 h 377"/>
                  <a:gd name="T68" fmla="*/ 383 w 572"/>
                  <a:gd name="T69" fmla="*/ 321 h 377"/>
                  <a:gd name="T70" fmla="*/ 357 w 572"/>
                  <a:gd name="T71" fmla="*/ 330 h 377"/>
                  <a:gd name="T72" fmla="*/ 342 w 572"/>
                  <a:gd name="T73" fmla="*/ 330 h 377"/>
                  <a:gd name="T74" fmla="*/ 319 w 572"/>
                  <a:gd name="T75" fmla="*/ 311 h 377"/>
                  <a:gd name="T76" fmla="*/ 315 w 572"/>
                  <a:gd name="T77" fmla="*/ 81 h 377"/>
                  <a:gd name="T78" fmla="*/ 319 w 572"/>
                  <a:gd name="T79" fmla="*/ 68 h 377"/>
                  <a:gd name="T80" fmla="*/ 342 w 572"/>
                  <a:gd name="T81" fmla="*/ 47 h 377"/>
                  <a:gd name="T82" fmla="*/ 357 w 572"/>
                  <a:gd name="T83" fmla="*/ 47 h 377"/>
                  <a:gd name="T84" fmla="*/ 383 w 572"/>
                  <a:gd name="T85" fmla="*/ 55 h 377"/>
                  <a:gd name="T86" fmla="*/ 391 w 572"/>
                  <a:gd name="T87" fmla="*/ 81 h 377"/>
                  <a:gd name="T88" fmla="*/ 521 w 572"/>
                  <a:gd name="T89" fmla="*/ 296 h 377"/>
                  <a:gd name="T90" fmla="*/ 513 w 572"/>
                  <a:gd name="T91" fmla="*/ 321 h 377"/>
                  <a:gd name="T92" fmla="*/ 487 w 572"/>
                  <a:gd name="T93" fmla="*/ 330 h 377"/>
                  <a:gd name="T94" fmla="*/ 472 w 572"/>
                  <a:gd name="T95" fmla="*/ 330 h 377"/>
                  <a:gd name="T96" fmla="*/ 449 w 572"/>
                  <a:gd name="T97" fmla="*/ 311 h 377"/>
                  <a:gd name="T98" fmla="*/ 447 w 572"/>
                  <a:gd name="T99" fmla="*/ 81 h 377"/>
                  <a:gd name="T100" fmla="*/ 449 w 572"/>
                  <a:gd name="T101" fmla="*/ 68 h 377"/>
                  <a:gd name="T102" fmla="*/ 472 w 572"/>
                  <a:gd name="T103" fmla="*/ 47 h 377"/>
                  <a:gd name="T104" fmla="*/ 487 w 572"/>
                  <a:gd name="T105" fmla="*/ 47 h 377"/>
                  <a:gd name="T106" fmla="*/ 513 w 572"/>
                  <a:gd name="T107" fmla="*/ 55 h 377"/>
                  <a:gd name="T108" fmla="*/ 521 w 572"/>
                  <a:gd name="T109" fmla="*/ 81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72" h="377">
                    <a:moveTo>
                      <a:pt x="538" y="0"/>
                    </a:moveTo>
                    <a:lnTo>
                      <a:pt x="34" y="0"/>
                    </a:lnTo>
                    <a:lnTo>
                      <a:pt x="34" y="0"/>
                    </a:lnTo>
                    <a:lnTo>
                      <a:pt x="27" y="0"/>
                    </a:lnTo>
                    <a:lnTo>
                      <a:pt x="21" y="2"/>
                    </a:lnTo>
                    <a:lnTo>
                      <a:pt x="10" y="11"/>
                    </a:lnTo>
                    <a:lnTo>
                      <a:pt x="2" y="21"/>
                    </a:lnTo>
                    <a:lnTo>
                      <a:pt x="0" y="28"/>
                    </a:lnTo>
                    <a:lnTo>
                      <a:pt x="0" y="34"/>
                    </a:lnTo>
                    <a:lnTo>
                      <a:pt x="0" y="343"/>
                    </a:lnTo>
                    <a:lnTo>
                      <a:pt x="0" y="343"/>
                    </a:lnTo>
                    <a:lnTo>
                      <a:pt x="0" y="351"/>
                    </a:lnTo>
                    <a:lnTo>
                      <a:pt x="2" y="358"/>
                    </a:lnTo>
                    <a:lnTo>
                      <a:pt x="10" y="368"/>
                    </a:lnTo>
                    <a:lnTo>
                      <a:pt x="21" y="375"/>
                    </a:lnTo>
                    <a:lnTo>
                      <a:pt x="27" y="377"/>
                    </a:lnTo>
                    <a:lnTo>
                      <a:pt x="34" y="377"/>
                    </a:lnTo>
                    <a:lnTo>
                      <a:pt x="538" y="377"/>
                    </a:lnTo>
                    <a:lnTo>
                      <a:pt x="538" y="377"/>
                    </a:lnTo>
                    <a:lnTo>
                      <a:pt x="547" y="377"/>
                    </a:lnTo>
                    <a:lnTo>
                      <a:pt x="553" y="375"/>
                    </a:lnTo>
                    <a:lnTo>
                      <a:pt x="564" y="368"/>
                    </a:lnTo>
                    <a:lnTo>
                      <a:pt x="570" y="358"/>
                    </a:lnTo>
                    <a:lnTo>
                      <a:pt x="572" y="351"/>
                    </a:lnTo>
                    <a:lnTo>
                      <a:pt x="572" y="343"/>
                    </a:lnTo>
                    <a:lnTo>
                      <a:pt x="572" y="34"/>
                    </a:lnTo>
                    <a:lnTo>
                      <a:pt x="572" y="34"/>
                    </a:lnTo>
                    <a:lnTo>
                      <a:pt x="572" y="28"/>
                    </a:lnTo>
                    <a:lnTo>
                      <a:pt x="570" y="21"/>
                    </a:lnTo>
                    <a:lnTo>
                      <a:pt x="564" y="11"/>
                    </a:lnTo>
                    <a:lnTo>
                      <a:pt x="553" y="2"/>
                    </a:lnTo>
                    <a:lnTo>
                      <a:pt x="547" y="0"/>
                    </a:lnTo>
                    <a:lnTo>
                      <a:pt x="538" y="0"/>
                    </a:lnTo>
                    <a:lnTo>
                      <a:pt x="538" y="0"/>
                    </a:lnTo>
                    <a:close/>
                    <a:moveTo>
                      <a:pt x="132" y="296"/>
                    </a:moveTo>
                    <a:lnTo>
                      <a:pt x="132" y="296"/>
                    </a:lnTo>
                    <a:lnTo>
                      <a:pt x="132" y="304"/>
                    </a:lnTo>
                    <a:lnTo>
                      <a:pt x="129" y="311"/>
                    </a:lnTo>
                    <a:lnTo>
                      <a:pt x="121" y="321"/>
                    </a:lnTo>
                    <a:lnTo>
                      <a:pt x="110" y="328"/>
                    </a:lnTo>
                    <a:lnTo>
                      <a:pt x="104" y="330"/>
                    </a:lnTo>
                    <a:lnTo>
                      <a:pt x="98" y="330"/>
                    </a:lnTo>
                    <a:lnTo>
                      <a:pt x="89" y="330"/>
                    </a:lnTo>
                    <a:lnTo>
                      <a:pt x="89" y="330"/>
                    </a:lnTo>
                    <a:lnTo>
                      <a:pt x="83" y="330"/>
                    </a:lnTo>
                    <a:lnTo>
                      <a:pt x="76" y="328"/>
                    </a:lnTo>
                    <a:lnTo>
                      <a:pt x="66" y="321"/>
                    </a:lnTo>
                    <a:lnTo>
                      <a:pt x="57" y="311"/>
                    </a:lnTo>
                    <a:lnTo>
                      <a:pt x="55" y="304"/>
                    </a:lnTo>
                    <a:lnTo>
                      <a:pt x="55" y="296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5" y="74"/>
                    </a:lnTo>
                    <a:lnTo>
                      <a:pt x="57" y="68"/>
                    </a:lnTo>
                    <a:lnTo>
                      <a:pt x="66" y="55"/>
                    </a:lnTo>
                    <a:lnTo>
                      <a:pt x="76" y="49"/>
                    </a:lnTo>
                    <a:lnTo>
                      <a:pt x="83" y="47"/>
                    </a:lnTo>
                    <a:lnTo>
                      <a:pt x="89" y="47"/>
                    </a:lnTo>
                    <a:lnTo>
                      <a:pt x="98" y="47"/>
                    </a:lnTo>
                    <a:lnTo>
                      <a:pt x="98" y="47"/>
                    </a:lnTo>
                    <a:lnTo>
                      <a:pt x="104" y="47"/>
                    </a:lnTo>
                    <a:lnTo>
                      <a:pt x="110" y="49"/>
                    </a:lnTo>
                    <a:lnTo>
                      <a:pt x="121" y="55"/>
                    </a:lnTo>
                    <a:lnTo>
                      <a:pt x="129" y="68"/>
                    </a:lnTo>
                    <a:lnTo>
                      <a:pt x="132" y="74"/>
                    </a:lnTo>
                    <a:lnTo>
                      <a:pt x="132" y="81"/>
                    </a:lnTo>
                    <a:lnTo>
                      <a:pt x="132" y="296"/>
                    </a:lnTo>
                    <a:close/>
                    <a:moveTo>
                      <a:pt x="261" y="296"/>
                    </a:moveTo>
                    <a:lnTo>
                      <a:pt x="261" y="296"/>
                    </a:lnTo>
                    <a:lnTo>
                      <a:pt x="261" y="304"/>
                    </a:lnTo>
                    <a:lnTo>
                      <a:pt x="259" y="311"/>
                    </a:lnTo>
                    <a:lnTo>
                      <a:pt x="251" y="321"/>
                    </a:lnTo>
                    <a:lnTo>
                      <a:pt x="240" y="328"/>
                    </a:lnTo>
                    <a:lnTo>
                      <a:pt x="234" y="330"/>
                    </a:lnTo>
                    <a:lnTo>
                      <a:pt x="227" y="330"/>
                    </a:lnTo>
                    <a:lnTo>
                      <a:pt x="219" y="330"/>
                    </a:lnTo>
                    <a:lnTo>
                      <a:pt x="219" y="330"/>
                    </a:lnTo>
                    <a:lnTo>
                      <a:pt x="212" y="330"/>
                    </a:lnTo>
                    <a:lnTo>
                      <a:pt x="206" y="328"/>
                    </a:lnTo>
                    <a:lnTo>
                      <a:pt x="195" y="321"/>
                    </a:lnTo>
                    <a:lnTo>
                      <a:pt x="187" y="311"/>
                    </a:lnTo>
                    <a:lnTo>
                      <a:pt x="185" y="304"/>
                    </a:lnTo>
                    <a:lnTo>
                      <a:pt x="185" y="296"/>
                    </a:lnTo>
                    <a:lnTo>
                      <a:pt x="185" y="81"/>
                    </a:lnTo>
                    <a:lnTo>
                      <a:pt x="185" y="81"/>
                    </a:lnTo>
                    <a:lnTo>
                      <a:pt x="185" y="74"/>
                    </a:lnTo>
                    <a:lnTo>
                      <a:pt x="187" y="68"/>
                    </a:lnTo>
                    <a:lnTo>
                      <a:pt x="195" y="55"/>
                    </a:lnTo>
                    <a:lnTo>
                      <a:pt x="206" y="49"/>
                    </a:lnTo>
                    <a:lnTo>
                      <a:pt x="212" y="47"/>
                    </a:lnTo>
                    <a:lnTo>
                      <a:pt x="219" y="47"/>
                    </a:lnTo>
                    <a:lnTo>
                      <a:pt x="227" y="47"/>
                    </a:lnTo>
                    <a:lnTo>
                      <a:pt x="227" y="47"/>
                    </a:lnTo>
                    <a:lnTo>
                      <a:pt x="234" y="47"/>
                    </a:lnTo>
                    <a:lnTo>
                      <a:pt x="240" y="49"/>
                    </a:lnTo>
                    <a:lnTo>
                      <a:pt x="251" y="55"/>
                    </a:lnTo>
                    <a:lnTo>
                      <a:pt x="259" y="68"/>
                    </a:lnTo>
                    <a:lnTo>
                      <a:pt x="261" y="74"/>
                    </a:lnTo>
                    <a:lnTo>
                      <a:pt x="261" y="81"/>
                    </a:lnTo>
                    <a:lnTo>
                      <a:pt x="261" y="296"/>
                    </a:lnTo>
                    <a:close/>
                    <a:moveTo>
                      <a:pt x="391" y="296"/>
                    </a:moveTo>
                    <a:lnTo>
                      <a:pt x="391" y="296"/>
                    </a:lnTo>
                    <a:lnTo>
                      <a:pt x="391" y="304"/>
                    </a:lnTo>
                    <a:lnTo>
                      <a:pt x="389" y="311"/>
                    </a:lnTo>
                    <a:lnTo>
                      <a:pt x="383" y="321"/>
                    </a:lnTo>
                    <a:lnTo>
                      <a:pt x="370" y="328"/>
                    </a:lnTo>
                    <a:lnTo>
                      <a:pt x="364" y="330"/>
                    </a:lnTo>
                    <a:lnTo>
                      <a:pt x="357" y="330"/>
                    </a:lnTo>
                    <a:lnTo>
                      <a:pt x="349" y="330"/>
                    </a:lnTo>
                    <a:lnTo>
                      <a:pt x="349" y="330"/>
                    </a:lnTo>
                    <a:lnTo>
                      <a:pt x="342" y="330"/>
                    </a:lnTo>
                    <a:lnTo>
                      <a:pt x="336" y="328"/>
                    </a:lnTo>
                    <a:lnTo>
                      <a:pt x="325" y="321"/>
                    </a:lnTo>
                    <a:lnTo>
                      <a:pt x="319" y="311"/>
                    </a:lnTo>
                    <a:lnTo>
                      <a:pt x="317" y="304"/>
                    </a:lnTo>
                    <a:lnTo>
                      <a:pt x="315" y="296"/>
                    </a:lnTo>
                    <a:lnTo>
                      <a:pt x="315" y="81"/>
                    </a:lnTo>
                    <a:lnTo>
                      <a:pt x="315" y="81"/>
                    </a:lnTo>
                    <a:lnTo>
                      <a:pt x="317" y="74"/>
                    </a:lnTo>
                    <a:lnTo>
                      <a:pt x="319" y="68"/>
                    </a:lnTo>
                    <a:lnTo>
                      <a:pt x="325" y="55"/>
                    </a:lnTo>
                    <a:lnTo>
                      <a:pt x="336" y="49"/>
                    </a:lnTo>
                    <a:lnTo>
                      <a:pt x="342" y="47"/>
                    </a:lnTo>
                    <a:lnTo>
                      <a:pt x="349" y="47"/>
                    </a:lnTo>
                    <a:lnTo>
                      <a:pt x="357" y="47"/>
                    </a:lnTo>
                    <a:lnTo>
                      <a:pt x="357" y="47"/>
                    </a:lnTo>
                    <a:lnTo>
                      <a:pt x="364" y="47"/>
                    </a:lnTo>
                    <a:lnTo>
                      <a:pt x="370" y="49"/>
                    </a:lnTo>
                    <a:lnTo>
                      <a:pt x="383" y="55"/>
                    </a:lnTo>
                    <a:lnTo>
                      <a:pt x="389" y="68"/>
                    </a:lnTo>
                    <a:lnTo>
                      <a:pt x="391" y="74"/>
                    </a:lnTo>
                    <a:lnTo>
                      <a:pt x="391" y="81"/>
                    </a:lnTo>
                    <a:lnTo>
                      <a:pt x="391" y="296"/>
                    </a:lnTo>
                    <a:close/>
                    <a:moveTo>
                      <a:pt x="521" y="296"/>
                    </a:moveTo>
                    <a:lnTo>
                      <a:pt x="521" y="296"/>
                    </a:lnTo>
                    <a:lnTo>
                      <a:pt x="521" y="304"/>
                    </a:lnTo>
                    <a:lnTo>
                      <a:pt x="519" y="311"/>
                    </a:lnTo>
                    <a:lnTo>
                      <a:pt x="513" y="321"/>
                    </a:lnTo>
                    <a:lnTo>
                      <a:pt x="502" y="328"/>
                    </a:lnTo>
                    <a:lnTo>
                      <a:pt x="496" y="330"/>
                    </a:lnTo>
                    <a:lnTo>
                      <a:pt x="487" y="330"/>
                    </a:lnTo>
                    <a:lnTo>
                      <a:pt x="479" y="330"/>
                    </a:lnTo>
                    <a:lnTo>
                      <a:pt x="479" y="330"/>
                    </a:lnTo>
                    <a:lnTo>
                      <a:pt x="472" y="330"/>
                    </a:lnTo>
                    <a:lnTo>
                      <a:pt x="466" y="328"/>
                    </a:lnTo>
                    <a:lnTo>
                      <a:pt x="455" y="321"/>
                    </a:lnTo>
                    <a:lnTo>
                      <a:pt x="449" y="311"/>
                    </a:lnTo>
                    <a:lnTo>
                      <a:pt x="447" y="304"/>
                    </a:lnTo>
                    <a:lnTo>
                      <a:pt x="447" y="296"/>
                    </a:lnTo>
                    <a:lnTo>
                      <a:pt x="447" y="81"/>
                    </a:lnTo>
                    <a:lnTo>
                      <a:pt x="447" y="81"/>
                    </a:lnTo>
                    <a:lnTo>
                      <a:pt x="447" y="74"/>
                    </a:lnTo>
                    <a:lnTo>
                      <a:pt x="449" y="68"/>
                    </a:lnTo>
                    <a:lnTo>
                      <a:pt x="455" y="55"/>
                    </a:lnTo>
                    <a:lnTo>
                      <a:pt x="466" y="49"/>
                    </a:lnTo>
                    <a:lnTo>
                      <a:pt x="472" y="47"/>
                    </a:lnTo>
                    <a:lnTo>
                      <a:pt x="479" y="47"/>
                    </a:lnTo>
                    <a:lnTo>
                      <a:pt x="487" y="47"/>
                    </a:lnTo>
                    <a:lnTo>
                      <a:pt x="487" y="47"/>
                    </a:lnTo>
                    <a:lnTo>
                      <a:pt x="496" y="47"/>
                    </a:lnTo>
                    <a:lnTo>
                      <a:pt x="502" y="49"/>
                    </a:lnTo>
                    <a:lnTo>
                      <a:pt x="513" y="55"/>
                    </a:lnTo>
                    <a:lnTo>
                      <a:pt x="519" y="68"/>
                    </a:lnTo>
                    <a:lnTo>
                      <a:pt x="521" y="74"/>
                    </a:lnTo>
                    <a:lnTo>
                      <a:pt x="521" y="81"/>
                    </a:lnTo>
                    <a:lnTo>
                      <a:pt x="521" y="29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67" name="Freeform 36"/>
              <p:cNvSpPr>
                <a:spLocks noEditPoints="1"/>
              </p:cNvSpPr>
              <p:nvPr/>
            </p:nvSpPr>
            <p:spPr bwMode="auto">
              <a:xfrm>
                <a:off x="8305800" y="5519738"/>
                <a:ext cx="912812" cy="598487"/>
              </a:xfrm>
              <a:custGeom>
                <a:avLst/>
                <a:gdLst>
                  <a:gd name="T0" fmla="*/ 34 w 575"/>
                  <a:gd name="T1" fmla="*/ 0 h 377"/>
                  <a:gd name="T2" fmla="*/ 10 w 575"/>
                  <a:gd name="T3" fmla="*/ 11 h 377"/>
                  <a:gd name="T4" fmla="*/ 0 w 575"/>
                  <a:gd name="T5" fmla="*/ 34 h 377"/>
                  <a:gd name="T6" fmla="*/ 2 w 575"/>
                  <a:gd name="T7" fmla="*/ 351 h 377"/>
                  <a:gd name="T8" fmla="*/ 21 w 575"/>
                  <a:gd name="T9" fmla="*/ 375 h 377"/>
                  <a:gd name="T10" fmla="*/ 541 w 575"/>
                  <a:gd name="T11" fmla="*/ 377 h 377"/>
                  <a:gd name="T12" fmla="*/ 553 w 575"/>
                  <a:gd name="T13" fmla="*/ 375 h 377"/>
                  <a:gd name="T14" fmla="*/ 572 w 575"/>
                  <a:gd name="T15" fmla="*/ 351 h 377"/>
                  <a:gd name="T16" fmla="*/ 575 w 575"/>
                  <a:gd name="T17" fmla="*/ 34 h 377"/>
                  <a:gd name="T18" fmla="*/ 564 w 575"/>
                  <a:gd name="T19" fmla="*/ 11 h 377"/>
                  <a:gd name="T20" fmla="*/ 541 w 575"/>
                  <a:gd name="T21" fmla="*/ 0 h 377"/>
                  <a:gd name="T22" fmla="*/ 132 w 575"/>
                  <a:gd name="T23" fmla="*/ 296 h 377"/>
                  <a:gd name="T24" fmla="*/ 121 w 575"/>
                  <a:gd name="T25" fmla="*/ 321 h 377"/>
                  <a:gd name="T26" fmla="*/ 98 w 575"/>
                  <a:gd name="T27" fmla="*/ 330 h 377"/>
                  <a:gd name="T28" fmla="*/ 83 w 575"/>
                  <a:gd name="T29" fmla="*/ 330 h 377"/>
                  <a:gd name="T30" fmla="*/ 59 w 575"/>
                  <a:gd name="T31" fmla="*/ 311 h 377"/>
                  <a:gd name="T32" fmla="*/ 55 w 575"/>
                  <a:gd name="T33" fmla="*/ 81 h 377"/>
                  <a:gd name="T34" fmla="*/ 59 w 575"/>
                  <a:gd name="T35" fmla="*/ 68 h 377"/>
                  <a:gd name="T36" fmla="*/ 83 w 575"/>
                  <a:gd name="T37" fmla="*/ 47 h 377"/>
                  <a:gd name="T38" fmla="*/ 98 w 575"/>
                  <a:gd name="T39" fmla="*/ 47 h 377"/>
                  <a:gd name="T40" fmla="*/ 121 w 575"/>
                  <a:gd name="T41" fmla="*/ 55 h 377"/>
                  <a:gd name="T42" fmla="*/ 132 w 575"/>
                  <a:gd name="T43" fmla="*/ 81 h 377"/>
                  <a:gd name="T44" fmla="*/ 262 w 575"/>
                  <a:gd name="T45" fmla="*/ 296 h 377"/>
                  <a:gd name="T46" fmla="*/ 253 w 575"/>
                  <a:gd name="T47" fmla="*/ 321 h 377"/>
                  <a:gd name="T48" fmla="*/ 228 w 575"/>
                  <a:gd name="T49" fmla="*/ 330 h 377"/>
                  <a:gd name="T50" fmla="*/ 213 w 575"/>
                  <a:gd name="T51" fmla="*/ 330 h 377"/>
                  <a:gd name="T52" fmla="*/ 189 w 575"/>
                  <a:gd name="T53" fmla="*/ 311 h 377"/>
                  <a:gd name="T54" fmla="*/ 185 w 575"/>
                  <a:gd name="T55" fmla="*/ 81 h 377"/>
                  <a:gd name="T56" fmla="*/ 189 w 575"/>
                  <a:gd name="T57" fmla="*/ 68 h 377"/>
                  <a:gd name="T58" fmla="*/ 213 w 575"/>
                  <a:gd name="T59" fmla="*/ 47 h 377"/>
                  <a:gd name="T60" fmla="*/ 228 w 575"/>
                  <a:gd name="T61" fmla="*/ 47 h 377"/>
                  <a:gd name="T62" fmla="*/ 253 w 575"/>
                  <a:gd name="T63" fmla="*/ 55 h 377"/>
                  <a:gd name="T64" fmla="*/ 262 w 575"/>
                  <a:gd name="T65" fmla="*/ 81 h 377"/>
                  <a:gd name="T66" fmla="*/ 394 w 575"/>
                  <a:gd name="T67" fmla="*/ 296 h 377"/>
                  <a:gd name="T68" fmla="*/ 383 w 575"/>
                  <a:gd name="T69" fmla="*/ 321 h 377"/>
                  <a:gd name="T70" fmla="*/ 360 w 575"/>
                  <a:gd name="T71" fmla="*/ 330 h 377"/>
                  <a:gd name="T72" fmla="*/ 343 w 575"/>
                  <a:gd name="T73" fmla="*/ 330 h 377"/>
                  <a:gd name="T74" fmla="*/ 319 w 575"/>
                  <a:gd name="T75" fmla="*/ 311 h 377"/>
                  <a:gd name="T76" fmla="*/ 317 w 575"/>
                  <a:gd name="T77" fmla="*/ 81 h 377"/>
                  <a:gd name="T78" fmla="*/ 319 w 575"/>
                  <a:gd name="T79" fmla="*/ 68 h 377"/>
                  <a:gd name="T80" fmla="*/ 343 w 575"/>
                  <a:gd name="T81" fmla="*/ 47 h 377"/>
                  <a:gd name="T82" fmla="*/ 360 w 575"/>
                  <a:gd name="T83" fmla="*/ 47 h 377"/>
                  <a:gd name="T84" fmla="*/ 383 w 575"/>
                  <a:gd name="T85" fmla="*/ 55 h 377"/>
                  <a:gd name="T86" fmla="*/ 394 w 575"/>
                  <a:gd name="T87" fmla="*/ 81 h 377"/>
                  <a:gd name="T88" fmla="*/ 524 w 575"/>
                  <a:gd name="T89" fmla="*/ 296 h 377"/>
                  <a:gd name="T90" fmla="*/ 513 w 575"/>
                  <a:gd name="T91" fmla="*/ 321 h 377"/>
                  <a:gd name="T92" fmla="*/ 489 w 575"/>
                  <a:gd name="T93" fmla="*/ 330 h 377"/>
                  <a:gd name="T94" fmla="*/ 475 w 575"/>
                  <a:gd name="T95" fmla="*/ 330 h 377"/>
                  <a:gd name="T96" fmla="*/ 449 w 575"/>
                  <a:gd name="T97" fmla="*/ 311 h 377"/>
                  <a:gd name="T98" fmla="*/ 447 w 575"/>
                  <a:gd name="T99" fmla="*/ 81 h 377"/>
                  <a:gd name="T100" fmla="*/ 449 w 575"/>
                  <a:gd name="T101" fmla="*/ 68 h 377"/>
                  <a:gd name="T102" fmla="*/ 475 w 575"/>
                  <a:gd name="T103" fmla="*/ 47 h 377"/>
                  <a:gd name="T104" fmla="*/ 489 w 575"/>
                  <a:gd name="T105" fmla="*/ 47 h 377"/>
                  <a:gd name="T106" fmla="*/ 513 w 575"/>
                  <a:gd name="T107" fmla="*/ 55 h 377"/>
                  <a:gd name="T108" fmla="*/ 524 w 575"/>
                  <a:gd name="T109" fmla="*/ 81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75" h="377">
                    <a:moveTo>
                      <a:pt x="541" y="0"/>
                    </a:moveTo>
                    <a:lnTo>
                      <a:pt x="34" y="0"/>
                    </a:lnTo>
                    <a:lnTo>
                      <a:pt x="34" y="0"/>
                    </a:lnTo>
                    <a:lnTo>
                      <a:pt x="27" y="0"/>
                    </a:lnTo>
                    <a:lnTo>
                      <a:pt x="21" y="2"/>
                    </a:lnTo>
                    <a:lnTo>
                      <a:pt x="10" y="11"/>
                    </a:lnTo>
                    <a:lnTo>
                      <a:pt x="4" y="21"/>
                    </a:lnTo>
                    <a:lnTo>
                      <a:pt x="2" y="28"/>
                    </a:lnTo>
                    <a:lnTo>
                      <a:pt x="0" y="34"/>
                    </a:lnTo>
                    <a:lnTo>
                      <a:pt x="0" y="343"/>
                    </a:lnTo>
                    <a:lnTo>
                      <a:pt x="0" y="343"/>
                    </a:lnTo>
                    <a:lnTo>
                      <a:pt x="2" y="351"/>
                    </a:lnTo>
                    <a:lnTo>
                      <a:pt x="4" y="358"/>
                    </a:lnTo>
                    <a:lnTo>
                      <a:pt x="10" y="368"/>
                    </a:lnTo>
                    <a:lnTo>
                      <a:pt x="21" y="375"/>
                    </a:lnTo>
                    <a:lnTo>
                      <a:pt x="27" y="377"/>
                    </a:lnTo>
                    <a:lnTo>
                      <a:pt x="34" y="377"/>
                    </a:lnTo>
                    <a:lnTo>
                      <a:pt x="541" y="377"/>
                    </a:lnTo>
                    <a:lnTo>
                      <a:pt x="541" y="377"/>
                    </a:lnTo>
                    <a:lnTo>
                      <a:pt x="547" y="377"/>
                    </a:lnTo>
                    <a:lnTo>
                      <a:pt x="553" y="375"/>
                    </a:lnTo>
                    <a:lnTo>
                      <a:pt x="564" y="368"/>
                    </a:lnTo>
                    <a:lnTo>
                      <a:pt x="570" y="358"/>
                    </a:lnTo>
                    <a:lnTo>
                      <a:pt x="572" y="351"/>
                    </a:lnTo>
                    <a:lnTo>
                      <a:pt x="575" y="343"/>
                    </a:lnTo>
                    <a:lnTo>
                      <a:pt x="575" y="34"/>
                    </a:lnTo>
                    <a:lnTo>
                      <a:pt x="575" y="34"/>
                    </a:lnTo>
                    <a:lnTo>
                      <a:pt x="572" y="28"/>
                    </a:lnTo>
                    <a:lnTo>
                      <a:pt x="570" y="21"/>
                    </a:lnTo>
                    <a:lnTo>
                      <a:pt x="564" y="11"/>
                    </a:lnTo>
                    <a:lnTo>
                      <a:pt x="553" y="2"/>
                    </a:lnTo>
                    <a:lnTo>
                      <a:pt x="547" y="0"/>
                    </a:lnTo>
                    <a:lnTo>
                      <a:pt x="541" y="0"/>
                    </a:lnTo>
                    <a:lnTo>
                      <a:pt x="541" y="0"/>
                    </a:lnTo>
                    <a:close/>
                    <a:moveTo>
                      <a:pt x="132" y="296"/>
                    </a:moveTo>
                    <a:lnTo>
                      <a:pt x="132" y="296"/>
                    </a:lnTo>
                    <a:lnTo>
                      <a:pt x="132" y="304"/>
                    </a:lnTo>
                    <a:lnTo>
                      <a:pt x="130" y="311"/>
                    </a:lnTo>
                    <a:lnTo>
                      <a:pt x="121" y="321"/>
                    </a:lnTo>
                    <a:lnTo>
                      <a:pt x="110" y="328"/>
                    </a:lnTo>
                    <a:lnTo>
                      <a:pt x="104" y="330"/>
                    </a:lnTo>
                    <a:lnTo>
                      <a:pt x="98" y="330"/>
                    </a:lnTo>
                    <a:lnTo>
                      <a:pt x="89" y="330"/>
                    </a:lnTo>
                    <a:lnTo>
                      <a:pt x="89" y="330"/>
                    </a:lnTo>
                    <a:lnTo>
                      <a:pt x="83" y="330"/>
                    </a:lnTo>
                    <a:lnTo>
                      <a:pt x="76" y="328"/>
                    </a:lnTo>
                    <a:lnTo>
                      <a:pt x="66" y="321"/>
                    </a:lnTo>
                    <a:lnTo>
                      <a:pt x="59" y="311"/>
                    </a:lnTo>
                    <a:lnTo>
                      <a:pt x="57" y="304"/>
                    </a:lnTo>
                    <a:lnTo>
                      <a:pt x="55" y="296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7" y="74"/>
                    </a:lnTo>
                    <a:lnTo>
                      <a:pt x="59" y="68"/>
                    </a:lnTo>
                    <a:lnTo>
                      <a:pt x="66" y="55"/>
                    </a:lnTo>
                    <a:lnTo>
                      <a:pt x="76" y="49"/>
                    </a:lnTo>
                    <a:lnTo>
                      <a:pt x="83" y="47"/>
                    </a:lnTo>
                    <a:lnTo>
                      <a:pt x="89" y="47"/>
                    </a:lnTo>
                    <a:lnTo>
                      <a:pt x="98" y="47"/>
                    </a:lnTo>
                    <a:lnTo>
                      <a:pt x="98" y="47"/>
                    </a:lnTo>
                    <a:lnTo>
                      <a:pt x="104" y="47"/>
                    </a:lnTo>
                    <a:lnTo>
                      <a:pt x="110" y="49"/>
                    </a:lnTo>
                    <a:lnTo>
                      <a:pt x="121" y="55"/>
                    </a:lnTo>
                    <a:lnTo>
                      <a:pt x="130" y="68"/>
                    </a:lnTo>
                    <a:lnTo>
                      <a:pt x="132" y="74"/>
                    </a:lnTo>
                    <a:lnTo>
                      <a:pt x="132" y="81"/>
                    </a:lnTo>
                    <a:lnTo>
                      <a:pt x="132" y="296"/>
                    </a:lnTo>
                    <a:close/>
                    <a:moveTo>
                      <a:pt x="262" y="296"/>
                    </a:moveTo>
                    <a:lnTo>
                      <a:pt x="262" y="296"/>
                    </a:lnTo>
                    <a:lnTo>
                      <a:pt x="262" y="304"/>
                    </a:lnTo>
                    <a:lnTo>
                      <a:pt x="259" y="311"/>
                    </a:lnTo>
                    <a:lnTo>
                      <a:pt x="253" y="321"/>
                    </a:lnTo>
                    <a:lnTo>
                      <a:pt x="242" y="328"/>
                    </a:lnTo>
                    <a:lnTo>
                      <a:pt x="236" y="330"/>
                    </a:lnTo>
                    <a:lnTo>
                      <a:pt x="228" y="330"/>
                    </a:lnTo>
                    <a:lnTo>
                      <a:pt x="219" y="330"/>
                    </a:lnTo>
                    <a:lnTo>
                      <a:pt x="219" y="330"/>
                    </a:lnTo>
                    <a:lnTo>
                      <a:pt x="213" y="330"/>
                    </a:lnTo>
                    <a:lnTo>
                      <a:pt x="206" y="328"/>
                    </a:lnTo>
                    <a:lnTo>
                      <a:pt x="196" y="321"/>
                    </a:lnTo>
                    <a:lnTo>
                      <a:pt x="189" y="311"/>
                    </a:lnTo>
                    <a:lnTo>
                      <a:pt x="187" y="304"/>
                    </a:lnTo>
                    <a:lnTo>
                      <a:pt x="185" y="296"/>
                    </a:lnTo>
                    <a:lnTo>
                      <a:pt x="185" y="81"/>
                    </a:lnTo>
                    <a:lnTo>
                      <a:pt x="185" y="81"/>
                    </a:lnTo>
                    <a:lnTo>
                      <a:pt x="187" y="74"/>
                    </a:lnTo>
                    <a:lnTo>
                      <a:pt x="189" y="68"/>
                    </a:lnTo>
                    <a:lnTo>
                      <a:pt x="196" y="55"/>
                    </a:lnTo>
                    <a:lnTo>
                      <a:pt x="206" y="49"/>
                    </a:lnTo>
                    <a:lnTo>
                      <a:pt x="213" y="47"/>
                    </a:lnTo>
                    <a:lnTo>
                      <a:pt x="219" y="47"/>
                    </a:lnTo>
                    <a:lnTo>
                      <a:pt x="228" y="47"/>
                    </a:lnTo>
                    <a:lnTo>
                      <a:pt x="228" y="47"/>
                    </a:lnTo>
                    <a:lnTo>
                      <a:pt x="236" y="47"/>
                    </a:lnTo>
                    <a:lnTo>
                      <a:pt x="242" y="49"/>
                    </a:lnTo>
                    <a:lnTo>
                      <a:pt x="253" y="55"/>
                    </a:lnTo>
                    <a:lnTo>
                      <a:pt x="259" y="68"/>
                    </a:lnTo>
                    <a:lnTo>
                      <a:pt x="262" y="74"/>
                    </a:lnTo>
                    <a:lnTo>
                      <a:pt x="262" y="81"/>
                    </a:lnTo>
                    <a:lnTo>
                      <a:pt x="262" y="296"/>
                    </a:lnTo>
                    <a:close/>
                    <a:moveTo>
                      <a:pt x="394" y="296"/>
                    </a:moveTo>
                    <a:lnTo>
                      <a:pt x="394" y="296"/>
                    </a:lnTo>
                    <a:lnTo>
                      <a:pt x="391" y="304"/>
                    </a:lnTo>
                    <a:lnTo>
                      <a:pt x="389" y="311"/>
                    </a:lnTo>
                    <a:lnTo>
                      <a:pt x="383" y="321"/>
                    </a:lnTo>
                    <a:lnTo>
                      <a:pt x="372" y="328"/>
                    </a:lnTo>
                    <a:lnTo>
                      <a:pt x="366" y="330"/>
                    </a:lnTo>
                    <a:lnTo>
                      <a:pt x="360" y="330"/>
                    </a:lnTo>
                    <a:lnTo>
                      <a:pt x="351" y="330"/>
                    </a:lnTo>
                    <a:lnTo>
                      <a:pt x="351" y="330"/>
                    </a:lnTo>
                    <a:lnTo>
                      <a:pt x="343" y="330"/>
                    </a:lnTo>
                    <a:lnTo>
                      <a:pt x="336" y="328"/>
                    </a:lnTo>
                    <a:lnTo>
                      <a:pt x="325" y="321"/>
                    </a:lnTo>
                    <a:lnTo>
                      <a:pt x="319" y="311"/>
                    </a:lnTo>
                    <a:lnTo>
                      <a:pt x="317" y="304"/>
                    </a:lnTo>
                    <a:lnTo>
                      <a:pt x="317" y="296"/>
                    </a:lnTo>
                    <a:lnTo>
                      <a:pt x="317" y="81"/>
                    </a:lnTo>
                    <a:lnTo>
                      <a:pt x="317" y="81"/>
                    </a:lnTo>
                    <a:lnTo>
                      <a:pt x="317" y="74"/>
                    </a:lnTo>
                    <a:lnTo>
                      <a:pt x="319" y="68"/>
                    </a:lnTo>
                    <a:lnTo>
                      <a:pt x="325" y="55"/>
                    </a:lnTo>
                    <a:lnTo>
                      <a:pt x="336" y="49"/>
                    </a:lnTo>
                    <a:lnTo>
                      <a:pt x="343" y="47"/>
                    </a:lnTo>
                    <a:lnTo>
                      <a:pt x="351" y="47"/>
                    </a:lnTo>
                    <a:lnTo>
                      <a:pt x="360" y="47"/>
                    </a:lnTo>
                    <a:lnTo>
                      <a:pt x="360" y="47"/>
                    </a:lnTo>
                    <a:lnTo>
                      <a:pt x="366" y="47"/>
                    </a:lnTo>
                    <a:lnTo>
                      <a:pt x="372" y="49"/>
                    </a:lnTo>
                    <a:lnTo>
                      <a:pt x="383" y="55"/>
                    </a:lnTo>
                    <a:lnTo>
                      <a:pt x="389" y="68"/>
                    </a:lnTo>
                    <a:lnTo>
                      <a:pt x="391" y="74"/>
                    </a:lnTo>
                    <a:lnTo>
                      <a:pt x="394" y="81"/>
                    </a:lnTo>
                    <a:lnTo>
                      <a:pt x="394" y="296"/>
                    </a:lnTo>
                    <a:close/>
                    <a:moveTo>
                      <a:pt x="524" y="296"/>
                    </a:moveTo>
                    <a:lnTo>
                      <a:pt x="524" y="296"/>
                    </a:lnTo>
                    <a:lnTo>
                      <a:pt x="521" y="304"/>
                    </a:lnTo>
                    <a:lnTo>
                      <a:pt x="519" y="311"/>
                    </a:lnTo>
                    <a:lnTo>
                      <a:pt x="513" y="321"/>
                    </a:lnTo>
                    <a:lnTo>
                      <a:pt x="502" y="328"/>
                    </a:lnTo>
                    <a:lnTo>
                      <a:pt x="496" y="330"/>
                    </a:lnTo>
                    <a:lnTo>
                      <a:pt x="489" y="330"/>
                    </a:lnTo>
                    <a:lnTo>
                      <a:pt x="481" y="330"/>
                    </a:lnTo>
                    <a:lnTo>
                      <a:pt x="481" y="330"/>
                    </a:lnTo>
                    <a:lnTo>
                      <a:pt x="475" y="330"/>
                    </a:lnTo>
                    <a:lnTo>
                      <a:pt x="468" y="328"/>
                    </a:lnTo>
                    <a:lnTo>
                      <a:pt x="455" y="321"/>
                    </a:lnTo>
                    <a:lnTo>
                      <a:pt x="449" y="311"/>
                    </a:lnTo>
                    <a:lnTo>
                      <a:pt x="447" y="304"/>
                    </a:lnTo>
                    <a:lnTo>
                      <a:pt x="447" y="296"/>
                    </a:lnTo>
                    <a:lnTo>
                      <a:pt x="447" y="81"/>
                    </a:lnTo>
                    <a:lnTo>
                      <a:pt x="447" y="81"/>
                    </a:lnTo>
                    <a:lnTo>
                      <a:pt x="447" y="74"/>
                    </a:lnTo>
                    <a:lnTo>
                      <a:pt x="449" y="68"/>
                    </a:lnTo>
                    <a:lnTo>
                      <a:pt x="455" y="55"/>
                    </a:lnTo>
                    <a:lnTo>
                      <a:pt x="468" y="49"/>
                    </a:lnTo>
                    <a:lnTo>
                      <a:pt x="475" y="47"/>
                    </a:lnTo>
                    <a:lnTo>
                      <a:pt x="481" y="47"/>
                    </a:lnTo>
                    <a:lnTo>
                      <a:pt x="489" y="47"/>
                    </a:lnTo>
                    <a:lnTo>
                      <a:pt x="489" y="47"/>
                    </a:lnTo>
                    <a:lnTo>
                      <a:pt x="496" y="47"/>
                    </a:lnTo>
                    <a:lnTo>
                      <a:pt x="502" y="49"/>
                    </a:lnTo>
                    <a:lnTo>
                      <a:pt x="513" y="55"/>
                    </a:lnTo>
                    <a:lnTo>
                      <a:pt x="519" y="68"/>
                    </a:lnTo>
                    <a:lnTo>
                      <a:pt x="521" y="74"/>
                    </a:lnTo>
                    <a:lnTo>
                      <a:pt x="524" y="81"/>
                    </a:lnTo>
                    <a:lnTo>
                      <a:pt x="524" y="29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68" name="Freeform 37"/>
              <p:cNvSpPr>
                <a:spLocks noEditPoints="1"/>
              </p:cNvSpPr>
              <p:nvPr/>
            </p:nvSpPr>
            <p:spPr bwMode="auto">
              <a:xfrm>
                <a:off x="7929563" y="4870450"/>
                <a:ext cx="909637" cy="601662"/>
              </a:xfrm>
              <a:custGeom>
                <a:avLst/>
                <a:gdLst>
                  <a:gd name="T0" fmla="*/ 34 w 573"/>
                  <a:gd name="T1" fmla="*/ 0 h 379"/>
                  <a:gd name="T2" fmla="*/ 9 w 573"/>
                  <a:gd name="T3" fmla="*/ 11 h 379"/>
                  <a:gd name="T4" fmla="*/ 0 w 573"/>
                  <a:gd name="T5" fmla="*/ 34 h 379"/>
                  <a:gd name="T6" fmla="*/ 0 w 573"/>
                  <a:gd name="T7" fmla="*/ 351 h 379"/>
                  <a:gd name="T8" fmla="*/ 19 w 573"/>
                  <a:gd name="T9" fmla="*/ 377 h 379"/>
                  <a:gd name="T10" fmla="*/ 539 w 573"/>
                  <a:gd name="T11" fmla="*/ 379 h 379"/>
                  <a:gd name="T12" fmla="*/ 552 w 573"/>
                  <a:gd name="T13" fmla="*/ 377 h 379"/>
                  <a:gd name="T14" fmla="*/ 573 w 573"/>
                  <a:gd name="T15" fmla="*/ 351 h 379"/>
                  <a:gd name="T16" fmla="*/ 573 w 573"/>
                  <a:gd name="T17" fmla="*/ 34 h 379"/>
                  <a:gd name="T18" fmla="*/ 562 w 573"/>
                  <a:gd name="T19" fmla="*/ 11 h 379"/>
                  <a:gd name="T20" fmla="*/ 539 w 573"/>
                  <a:gd name="T21" fmla="*/ 0 h 379"/>
                  <a:gd name="T22" fmla="*/ 130 w 573"/>
                  <a:gd name="T23" fmla="*/ 298 h 379"/>
                  <a:gd name="T24" fmla="*/ 122 w 573"/>
                  <a:gd name="T25" fmla="*/ 322 h 379"/>
                  <a:gd name="T26" fmla="*/ 96 w 573"/>
                  <a:gd name="T27" fmla="*/ 332 h 379"/>
                  <a:gd name="T28" fmla="*/ 81 w 573"/>
                  <a:gd name="T29" fmla="*/ 332 h 379"/>
                  <a:gd name="T30" fmla="*/ 58 w 573"/>
                  <a:gd name="T31" fmla="*/ 311 h 379"/>
                  <a:gd name="T32" fmla="*/ 56 w 573"/>
                  <a:gd name="T33" fmla="*/ 81 h 379"/>
                  <a:gd name="T34" fmla="*/ 58 w 573"/>
                  <a:gd name="T35" fmla="*/ 68 h 379"/>
                  <a:gd name="T36" fmla="*/ 81 w 573"/>
                  <a:gd name="T37" fmla="*/ 49 h 379"/>
                  <a:gd name="T38" fmla="*/ 96 w 573"/>
                  <a:gd name="T39" fmla="*/ 47 h 379"/>
                  <a:gd name="T40" fmla="*/ 122 w 573"/>
                  <a:gd name="T41" fmla="*/ 58 h 379"/>
                  <a:gd name="T42" fmla="*/ 130 w 573"/>
                  <a:gd name="T43" fmla="*/ 81 h 379"/>
                  <a:gd name="T44" fmla="*/ 262 w 573"/>
                  <a:gd name="T45" fmla="*/ 298 h 379"/>
                  <a:gd name="T46" fmla="*/ 252 w 573"/>
                  <a:gd name="T47" fmla="*/ 322 h 379"/>
                  <a:gd name="T48" fmla="*/ 228 w 573"/>
                  <a:gd name="T49" fmla="*/ 332 h 379"/>
                  <a:gd name="T50" fmla="*/ 211 w 573"/>
                  <a:gd name="T51" fmla="*/ 332 h 379"/>
                  <a:gd name="T52" fmla="*/ 188 w 573"/>
                  <a:gd name="T53" fmla="*/ 311 h 379"/>
                  <a:gd name="T54" fmla="*/ 186 w 573"/>
                  <a:gd name="T55" fmla="*/ 81 h 379"/>
                  <a:gd name="T56" fmla="*/ 188 w 573"/>
                  <a:gd name="T57" fmla="*/ 68 h 379"/>
                  <a:gd name="T58" fmla="*/ 211 w 573"/>
                  <a:gd name="T59" fmla="*/ 49 h 379"/>
                  <a:gd name="T60" fmla="*/ 228 w 573"/>
                  <a:gd name="T61" fmla="*/ 47 h 379"/>
                  <a:gd name="T62" fmla="*/ 252 w 573"/>
                  <a:gd name="T63" fmla="*/ 58 h 379"/>
                  <a:gd name="T64" fmla="*/ 262 w 573"/>
                  <a:gd name="T65" fmla="*/ 81 h 379"/>
                  <a:gd name="T66" fmla="*/ 392 w 573"/>
                  <a:gd name="T67" fmla="*/ 298 h 379"/>
                  <a:gd name="T68" fmla="*/ 381 w 573"/>
                  <a:gd name="T69" fmla="*/ 322 h 379"/>
                  <a:gd name="T70" fmla="*/ 358 w 573"/>
                  <a:gd name="T71" fmla="*/ 332 h 379"/>
                  <a:gd name="T72" fmla="*/ 343 w 573"/>
                  <a:gd name="T73" fmla="*/ 332 h 379"/>
                  <a:gd name="T74" fmla="*/ 318 w 573"/>
                  <a:gd name="T75" fmla="*/ 311 h 379"/>
                  <a:gd name="T76" fmla="*/ 315 w 573"/>
                  <a:gd name="T77" fmla="*/ 81 h 379"/>
                  <a:gd name="T78" fmla="*/ 318 w 573"/>
                  <a:gd name="T79" fmla="*/ 68 h 379"/>
                  <a:gd name="T80" fmla="*/ 343 w 573"/>
                  <a:gd name="T81" fmla="*/ 49 h 379"/>
                  <a:gd name="T82" fmla="*/ 358 w 573"/>
                  <a:gd name="T83" fmla="*/ 47 h 379"/>
                  <a:gd name="T84" fmla="*/ 381 w 573"/>
                  <a:gd name="T85" fmla="*/ 58 h 379"/>
                  <a:gd name="T86" fmla="*/ 392 w 573"/>
                  <a:gd name="T87" fmla="*/ 81 h 379"/>
                  <a:gd name="T88" fmla="*/ 522 w 573"/>
                  <a:gd name="T89" fmla="*/ 298 h 379"/>
                  <a:gd name="T90" fmla="*/ 511 w 573"/>
                  <a:gd name="T91" fmla="*/ 322 h 379"/>
                  <a:gd name="T92" fmla="*/ 488 w 573"/>
                  <a:gd name="T93" fmla="*/ 332 h 379"/>
                  <a:gd name="T94" fmla="*/ 473 w 573"/>
                  <a:gd name="T95" fmla="*/ 332 h 379"/>
                  <a:gd name="T96" fmla="*/ 447 w 573"/>
                  <a:gd name="T97" fmla="*/ 311 h 379"/>
                  <a:gd name="T98" fmla="*/ 445 w 573"/>
                  <a:gd name="T99" fmla="*/ 81 h 379"/>
                  <a:gd name="T100" fmla="*/ 447 w 573"/>
                  <a:gd name="T101" fmla="*/ 68 h 379"/>
                  <a:gd name="T102" fmla="*/ 473 w 573"/>
                  <a:gd name="T103" fmla="*/ 49 h 379"/>
                  <a:gd name="T104" fmla="*/ 488 w 573"/>
                  <a:gd name="T105" fmla="*/ 47 h 379"/>
                  <a:gd name="T106" fmla="*/ 511 w 573"/>
                  <a:gd name="T107" fmla="*/ 58 h 379"/>
                  <a:gd name="T108" fmla="*/ 522 w 573"/>
                  <a:gd name="T109" fmla="*/ 8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73" h="379">
                    <a:moveTo>
                      <a:pt x="539" y="0"/>
                    </a:moveTo>
                    <a:lnTo>
                      <a:pt x="34" y="0"/>
                    </a:lnTo>
                    <a:lnTo>
                      <a:pt x="34" y="0"/>
                    </a:lnTo>
                    <a:lnTo>
                      <a:pt x="26" y="2"/>
                    </a:lnTo>
                    <a:lnTo>
                      <a:pt x="19" y="4"/>
                    </a:lnTo>
                    <a:lnTo>
                      <a:pt x="9" y="11"/>
                    </a:lnTo>
                    <a:lnTo>
                      <a:pt x="2" y="21"/>
                    </a:lnTo>
                    <a:lnTo>
                      <a:pt x="0" y="28"/>
                    </a:lnTo>
                    <a:lnTo>
                      <a:pt x="0" y="34"/>
                    </a:lnTo>
                    <a:lnTo>
                      <a:pt x="0" y="345"/>
                    </a:lnTo>
                    <a:lnTo>
                      <a:pt x="0" y="345"/>
                    </a:lnTo>
                    <a:lnTo>
                      <a:pt x="0" y="351"/>
                    </a:lnTo>
                    <a:lnTo>
                      <a:pt x="2" y="358"/>
                    </a:lnTo>
                    <a:lnTo>
                      <a:pt x="9" y="368"/>
                    </a:lnTo>
                    <a:lnTo>
                      <a:pt x="19" y="377"/>
                    </a:lnTo>
                    <a:lnTo>
                      <a:pt x="26" y="379"/>
                    </a:lnTo>
                    <a:lnTo>
                      <a:pt x="34" y="379"/>
                    </a:lnTo>
                    <a:lnTo>
                      <a:pt x="539" y="379"/>
                    </a:lnTo>
                    <a:lnTo>
                      <a:pt x="539" y="379"/>
                    </a:lnTo>
                    <a:lnTo>
                      <a:pt x="545" y="379"/>
                    </a:lnTo>
                    <a:lnTo>
                      <a:pt x="552" y="377"/>
                    </a:lnTo>
                    <a:lnTo>
                      <a:pt x="562" y="368"/>
                    </a:lnTo>
                    <a:lnTo>
                      <a:pt x="571" y="358"/>
                    </a:lnTo>
                    <a:lnTo>
                      <a:pt x="573" y="351"/>
                    </a:lnTo>
                    <a:lnTo>
                      <a:pt x="573" y="345"/>
                    </a:lnTo>
                    <a:lnTo>
                      <a:pt x="573" y="34"/>
                    </a:lnTo>
                    <a:lnTo>
                      <a:pt x="573" y="34"/>
                    </a:lnTo>
                    <a:lnTo>
                      <a:pt x="573" y="28"/>
                    </a:lnTo>
                    <a:lnTo>
                      <a:pt x="571" y="21"/>
                    </a:lnTo>
                    <a:lnTo>
                      <a:pt x="562" y="11"/>
                    </a:lnTo>
                    <a:lnTo>
                      <a:pt x="552" y="4"/>
                    </a:lnTo>
                    <a:lnTo>
                      <a:pt x="545" y="2"/>
                    </a:lnTo>
                    <a:lnTo>
                      <a:pt x="539" y="0"/>
                    </a:lnTo>
                    <a:lnTo>
                      <a:pt x="539" y="0"/>
                    </a:lnTo>
                    <a:close/>
                    <a:moveTo>
                      <a:pt x="130" y="298"/>
                    </a:moveTo>
                    <a:lnTo>
                      <a:pt x="130" y="298"/>
                    </a:lnTo>
                    <a:lnTo>
                      <a:pt x="130" y="305"/>
                    </a:lnTo>
                    <a:lnTo>
                      <a:pt x="128" y="311"/>
                    </a:lnTo>
                    <a:lnTo>
                      <a:pt x="122" y="322"/>
                    </a:lnTo>
                    <a:lnTo>
                      <a:pt x="111" y="330"/>
                    </a:lnTo>
                    <a:lnTo>
                      <a:pt x="105" y="332"/>
                    </a:lnTo>
                    <a:lnTo>
                      <a:pt x="96" y="332"/>
                    </a:lnTo>
                    <a:lnTo>
                      <a:pt x="90" y="332"/>
                    </a:lnTo>
                    <a:lnTo>
                      <a:pt x="90" y="332"/>
                    </a:lnTo>
                    <a:lnTo>
                      <a:pt x="81" y="332"/>
                    </a:lnTo>
                    <a:lnTo>
                      <a:pt x="75" y="330"/>
                    </a:lnTo>
                    <a:lnTo>
                      <a:pt x="64" y="322"/>
                    </a:lnTo>
                    <a:lnTo>
                      <a:pt x="58" y="311"/>
                    </a:lnTo>
                    <a:lnTo>
                      <a:pt x="56" y="305"/>
                    </a:lnTo>
                    <a:lnTo>
                      <a:pt x="56" y="298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6" y="75"/>
                    </a:lnTo>
                    <a:lnTo>
                      <a:pt x="58" y="68"/>
                    </a:lnTo>
                    <a:lnTo>
                      <a:pt x="64" y="58"/>
                    </a:lnTo>
                    <a:lnTo>
                      <a:pt x="75" y="51"/>
                    </a:lnTo>
                    <a:lnTo>
                      <a:pt x="81" y="49"/>
                    </a:lnTo>
                    <a:lnTo>
                      <a:pt x="90" y="47"/>
                    </a:lnTo>
                    <a:lnTo>
                      <a:pt x="96" y="47"/>
                    </a:lnTo>
                    <a:lnTo>
                      <a:pt x="96" y="47"/>
                    </a:lnTo>
                    <a:lnTo>
                      <a:pt x="105" y="49"/>
                    </a:lnTo>
                    <a:lnTo>
                      <a:pt x="111" y="51"/>
                    </a:lnTo>
                    <a:lnTo>
                      <a:pt x="122" y="58"/>
                    </a:lnTo>
                    <a:lnTo>
                      <a:pt x="128" y="68"/>
                    </a:lnTo>
                    <a:lnTo>
                      <a:pt x="130" y="75"/>
                    </a:lnTo>
                    <a:lnTo>
                      <a:pt x="130" y="81"/>
                    </a:lnTo>
                    <a:lnTo>
                      <a:pt x="130" y="298"/>
                    </a:lnTo>
                    <a:close/>
                    <a:moveTo>
                      <a:pt x="262" y="298"/>
                    </a:moveTo>
                    <a:lnTo>
                      <a:pt x="262" y="298"/>
                    </a:lnTo>
                    <a:lnTo>
                      <a:pt x="260" y="305"/>
                    </a:lnTo>
                    <a:lnTo>
                      <a:pt x="258" y="311"/>
                    </a:lnTo>
                    <a:lnTo>
                      <a:pt x="252" y="322"/>
                    </a:lnTo>
                    <a:lnTo>
                      <a:pt x="241" y="330"/>
                    </a:lnTo>
                    <a:lnTo>
                      <a:pt x="235" y="332"/>
                    </a:lnTo>
                    <a:lnTo>
                      <a:pt x="228" y="332"/>
                    </a:lnTo>
                    <a:lnTo>
                      <a:pt x="220" y="332"/>
                    </a:lnTo>
                    <a:lnTo>
                      <a:pt x="220" y="332"/>
                    </a:lnTo>
                    <a:lnTo>
                      <a:pt x="211" y="332"/>
                    </a:lnTo>
                    <a:lnTo>
                      <a:pt x="205" y="330"/>
                    </a:lnTo>
                    <a:lnTo>
                      <a:pt x="194" y="322"/>
                    </a:lnTo>
                    <a:lnTo>
                      <a:pt x="188" y="311"/>
                    </a:lnTo>
                    <a:lnTo>
                      <a:pt x="186" y="305"/>
                    </a:lnTo>
                    <a:lnTo>
                      <a:pt x="186" y="298"/>
                    </a:lnTo>
                    <a:lnTo>
                      <a:pt x="186" y="81"/>
                    </a:lnTo>
                    <a:lnTo>
                      <a:pt x="186" y="81"/>
                    </a:lnTo>
                    <a:lnTo>
                      <a:pt x="186" y="75"/>
                    </a:lnTo>
                    <a:lnTo>
                      <a:pt x="188" y="68"/>
                    </a:lnTo>
                    <a:lnTo>
                      <a:pt x="194" y="58"/>
                    </a:lnTo>
                    <a:lnTo>
                      <a:pt x="205" y="51"/>
                    </a:lnTo>
                    <a:lnTo>
                      <a:pt x="211" y="49"/>
                    </a:lnTo>
                    <a:lnTo>
                      <a:pt x="220" y="47"/>
                    </a:lnTo>
                    <a:lnTo>
                      <a:pt x="228" y="47"/>
                    </a:lnTo>
                    <a:lnTo>
                      <a:pt x="228" y="47"/>
                    </a:lnTo>
                    <a:lnTo>
                      <a:pt x="235" y="49"/>
                    </a:lnTo>
                    <a:lnTo>
                      <a:pt x="241" y="51"/>
                    </a:lnTo>
                    <a:lnTo>
                      <a:pt x="252" y="58"/>
                    </a:lnTo>
                    <a:lnTo>
                      <a:pt x="258" y="68"/>
                    </a:lnTo>
                    <a:lnTo>
                      <a:pt x="260" y="75"/>
                    </a:lnTo>
                    <a:lnTo>
                      <a:pt x="262" y="81"/>
                    </a:lnTo>
                    <a:lnTo>
                      <a:pt x="262" y="298"/>
                    </a:lnTo>
                    <a:close/>
                    <a:moveTo>
                      <a:pt x="392" y="298"/>
                    </a:moveTo>
                    <a:lnTo>
                      <a:pt x="392" y="298"/>
                    </a:lnTo>
                    <a:lnTo>
                      <a:pt x="390" y="305"/>
                    </a:lnTo>
                    <a:lnTo>
                      <a:pt x="390" y="311"/>
                    </a:lnTo>
                    <a:lnTo>
                      <a:pt x="381" y="322"/>
                    </a:lnTo>
                    <a:lnTo>
                      <a:pt x="371" y="330"/>
                    </a:lnTo>
                    <a:lnTo>
                      <a:pt x="364" y="332"/>
                    </a:lnTo>
                    <a:lnTo>
                      <a:pt x="358" y="332"/>
                    </a:lnTo>
                    <a:lnTo>
                      <a:pt x="350" y="332"/>
                    </a:lnTo>
                    <a:lnTo>
                      <a:pt x="350" y="332"/>
                    </a:lnTo>
                    <a:lnTo>
                      <a:pt x="343" y="332"/>
                    </a:lnTo>
                    <a:lnTo>
                      <a:pt x="337" y="330"/>
                    </a:lnTo>
                    <a:lnTo>
                      <a:pt x="326" y="322"/>
                    </a:lnTo>
                    <a:lnTo>
                      <a:pt x="318" y="311"/>
                    </a:lnTo>
                    <a:lnTo>
                      <a:pt x="315" y="305"/>
                    </a:lnTo>
                    <a:lnTo>
                      <a:pt x="315" y="298"/>
                    </a:lnTo>
                    <a:lnTo>
                      <a:pt x="315" y="81"/>
                    </a:lnTo>
                    <a:lnTo>
                      <a:pt x="315" y="81"/>
                    </a:lnTo>
                    <a:lnTo>
                      <a:pt x="315" y="75"/>
                    </a:lnTo>
                    <a:lnTo>
                      <a:pt x="318" y="68"/>
                    </a:lnTo>
                    <a:lnTo>
                      <a:pt x="326" y="58"/>
                    </a:lnTo>
                    <a:lnTo>
                      <a:pt x="337" y="51"/>
                    </a:lnTo>
                    <a:lnTo>
                      <a:pt x="343" y="49"/>
                    </a:lnTo>
                    <a:lnTo>
                      <a:pt x="350" y="47"/>
                    </a:lnTo>
                    <a:lnTo>
                      <a:pt x="358" y="47"/>
                    </a:lnTo>
                    <a:lnTo>
                      <a:pt x="358" y="47"/>
                    </a:lnTo>
                    <a:lnTo>
                      <a:pt x="364" y="49"/>
                    </a:lnTo>
                    <a:lnTo>
                      <a:pt x="371" y="51"/>
                    </a:lnTo>
                    <a:lnTo>
                      <a:pt x="381" y="58"/>
                    </a:lnTo>
                    <a:lnTo>
                      <a:pt x="390" y="68"/>
                    </a:lnTo>
                    <a:lnTo>
                      <a:pt x="390" y="75"/>
                    </a:lnTo>
                    <a:lnTo>
                      <a:pt x="392" y="81"/>
                    </a:lnTo>
                    <a:lnTo>
                      <a:pt x="392" y="298"/>
                    </a:lnTo>
                    <a:close/>
                    <a:moveTo>
                      <a:pt x="522" y="298"/>
                    </a:moveTo>
                    <a:lnTo>
                      <a:pt x="522" y="298"/>
                    </a:lnTo>
                    <a:lnTo>
                      <a:pt x="522" y="305"/>
                    </a:lnTo>
                    <a:lnTo>
                      <a:pt x="520" y="311"/>
                    </a:lnTo>
                    <a:lnTo>
                      <a:pt x="511" y="322"/>
                    </a:lnTo>
                    <a:lnTo>
                      <a:pt x="501" y="330"/>
                    </a:lnTo>
                    <a:lnTo>
                      <a:pt x="494" y="332"/>
                    </a:lnTo>
                    <a:lnTo>
                      <a:pt x="488" y="332"/>
                    </a:lnTo>
                    <a:lnTo>
                      <a:pt x="479" y="332"/>
                    </a:lnTo>
                    <a:lnTo>
                      <a:pt x="479" y="332"/>
                    </a:lnTo>
                    <a:lnTo>
                      <a:pt x="473" y="332"/>
                    </a:lnTo>
                    <a:lnTo>
                      <a:pt x="467" y="330"/>
                    </a:lnTo>
                    <a:lnTo>
                      <a:pt x="456" y="322"/>
                    </a:lnTo>
                    <a:lnTo>
                      <a:pt x="447" y="311"/>
                    </a:lnTo>
                    <a:lnTo>
                      <a:pt x="445" y="305"/>
                    </a:lnTo>
                    <a:lnTo>
                      <a:pt x="445" y="298"/>
                    </a:lnTo>
                    <a:lnTo>
                      <a:pt x="445" y="81"/>
                    </a:lnTo>
                    <a:lnTo>
                      <a:pt x="445" y="81"/>
                    </a:lnTo>
                    <a:lnTo>
                      <a:pt x="445" y="75"/>
                    </a:lnTo>
                    <a:lnTo>
                      <a:pt x="447" y="68"/>
                    </a:lnTo>
                    <a:lnTo>
                      <a:pt x="456" y="58"/>
                    </a:lnTo>
                    <a:lnTo>
                      <a:pt x="467" y="51"/>
                    </a:lnTo>
                    <a:lnTo>
                      <a:pt x="473" y="49"/>
                    </a:lnTo>
                    <a:lnTo>
                      <a:pt x="479" y="47"/>
                    </a:lnTo>
                    <a:lnTo>
                      <a:pt x="488" y="47"/>
                    </a:lnTo>
                    <a:lnTo>
                      <a:pt x="488" y="47"/>
                    </a:lnTo>
                    <a:lnTo>
                      <a:pt x="494" y="49"/>
                    </a:lnTo>
                    <a:lnTo>
                      <a:pt x="501" y="51"/>
                    </a:lnTo>
                    <a:lnTo>
                      <a:pt x="511" y="58"/>
                    </a:lnTo>
                    <a:lnTo>
                      <a:pt x="520" y="68"/>
                    </a:lnTo>
                    <a:lnTo>
                      <a:pt x="522" y="75"/>
                    </a:lnTo>
                    <a:lnTo>
                      <a:pt x="522" y="81"/>
                    </a:lnTo>
                    <a:lnTo>
                      <a:pt x="522" y="29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69" name="文本框 68"/>
            <p:cNvSpPr txBox="1"/>
            <p:nvPr/>
          </p:nvSpPr>
          <p:spPr>
            <a:xfrm>
              <a:off x="8244408" y="1203598"/>
              <a:ext cx="418521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200" baseline="0" dirty="0" smtClean="0">
                  <a:solidFill>
                    <a:schemeClr val="accent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+</a:t>
              </a:r>
              <a:endParaRPr kumimoji="1" lang="zh-CN" altLang="en-US" sz="1200" baseline="0" dirty="0" smtClean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774612" y="2119955"/>
              <a:ext cx="1122045" cy="3023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绑定应用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7740352" y="915566"/>
              <a:ext cx="1296144" cy="108012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72" name="直线箭头连接符 71"/>
            <p:cNvCxnSpPr/>
            <p:nvPr/>
          </p:nvCxnSpPr>
          <p:spPr>
            <a:xfrm>
              <a:off x="7092280" y="1491630"/>
              <a:ext cx="5760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矩形 84"/>
          <p:cNvSpPr/>
          <p:nvPr/>
        </p:nvSpPr>
        <p:spPr>
          <a:xfrm>
            <a:off x="1059861" y="2966036"/>
            <a:ext cx="936104" cy="26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Plan1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2860061" y="2966036"/>
            <a:ext cx="936104" cy="26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Plan2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6604477" y="2966036"/>
            <a:ext cx="936104" cy="26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PlanN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7" name="罐形 96"/>
          <p:cNvSpPr/>
          <p:nvPr/>
        </p:nvSpPr>
        <p:spPr>
          <a:xfrm>
            <a:off x="6084168" y="3950935"/>
            <a:ext cx="792088" cy="504056"/>
          </a:xfrm>
          <a:prstGeom prst="can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2</a:t>
            </a:r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8" name="罐形 97"/>
          <p:cNvSpPr/>
          <p:nvPr/>
        </p:nvSpPr>
        <p:spPr>
          <a:xfrm>
            <a:off x="6084168" y="3374871"/>
            <a:ext cx="792088" cy="504056"/>
          </a:xfrm>
          <a:prstGeom prst="can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9" name="罐形 98"/>
          <p:cNvSpPr/>
          <p:nvPr/>
        </p:nvSpPr>
        <p:spPr>
          <a:xfrm>
            <a:off x="7020272" y="3950935"/>
            <a:ext cx="792088" cy="504056"/>
          </a:xfrm>
          <a:prstGeom prst="can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N</a:t>
            </a:r>
            <a:endParaRPr kumimoji="1" lang="en-US" altLang="zh-CN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0" name="罐形 99"/>
          <p:cNvSpPr/>
          <p:nvPr/>
        </p:nvSpPr>
        <p:spPr>
          <a:xfrm>
            <a:off x="7020272" y="3374871"/>
            <a:ext cx="792088" cy="504056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3</a:t>
            </a:r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6300192" y="4526999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aseline="0" dirty="0" smtClean="0">
                <a:latin typeface="Microsoft YaHei" charset="0"/>
                <a:ea typeface="Microsoft YaHei" charset="0"/>
                <a:cs typeface="Microsoft YaHei" charset="0"/>
              </a:rPr>
              <a:t>底层能力独立的模式</a:t>
            </a:r>
          </a:p>
        </p:txBody>
      </p:sp>
      <p:sp>
        <p:nvSpPr>
          <p:cNvPr id="102" name="文本框 101"/>
          <p:cNvSpPr txBox="1"/>
          <p:nvPr/>
        </p:nvSpPr>
        <p:spPr>
          <a:xfrm>
            <a:off x="974824" y="467101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aseline="0" dirty="0" smtClean="0">
                <a:latin typeface="Microsoft YaHei" charset="0"/>
                <a:ea typeface="Microsoft YaHei" charset="0"/>
                <a:cs typeface="Microsoft YaHei" charset="0"/>
              </a:rPr>
              <a:t>共享底层能力</a:t>
            </a:r>
          </a:p>
        </p:txBody>
      </p:sp>
      <p:sp>
        <p:nvSpPr>
          <p:cNvPr id="103" name="罐形 102"/>
          <p:cNvSpPr/>
          <p:nvPr/>
        </p:nvSpPr>
        <p:spPr>
          <a:xfrm>
            <a:off x="1043608" y="3662903"/>
            <a:ext cx="792088" cy="360040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2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7" name="罐形 86"/>
          <p:cNvSpPr/>
          <p:nvPr/>
        </p:nvSpPr>
        <p:spPr>
          <a:xfrm>
            <a:off x="1043608" y="3374871"/>
            <a:ext cx="792088" cy="360040"/>
          </a:xfrm>
          <a:prstGeom prst="can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2411760" y="4651270"/>
            <a:ext cx="2185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aseline="0" dirty="0" smtClean="0">
                <a:latin typeface="Microsoft YaHei" charset="0"/>
                <a:ea typeface="Microsoft YaHei" charset="0"/>
                <a:cs typeface="Microsoft YaHei" charset="0"/>
              </a:rPr>
              <a:t>共享底层能力＋访问共享数据</a:t>
            </a:r>
          </a:p>
        </p:txBody>
      </p:sp>
      <p:sp>
        <p:nvSpPr>
          <p:cNvPr id="107" name="罐形 106"/>
          <p:cNvSpPr/>
          <p:nvPr/>
        </p:nvSpPr>
        <p:spPr>
          <a:xfrm>
            <a:off x="2843808" y="4238967"/>
            <a:ext cx="792088" cy="360040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共享区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8" name="罐形 107"/>
          <p:cNvSpPr/>
          <p:nvPr/>
        </p:nvSpPr>
        <p:spPr>
          <a:xfrm>
            <a:off x="2843808" y="3950935"/>
            <a:ext cx="792088" cy="360040"/>
          </a:xfrm>
          <a:prstGeom prst="can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9" name="罐形 108"/>
          <p:cNvSpPr/>
          <p:nvPr/>
        </p:nvSpPr>
        <p:spPr>
          <a:xfrm>
            <a:off x="2843808" y="3662903"/>
            <a:ext cx="792088" cy="360040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2</a:t>
            </a:r>
            <a:endParaRPr kumimoji="1" lang="zh-CN" altLang="en-US" sz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0" name="罐形 109"/>
          <p:cNvSpPr/>
          <p:nvPr/>
        </p:nvSpPr>
        <p:spPr>
          <a:xfrm>
            <a:off x="2843808" y="3374871"/>
            <a:ext cx="792088" cy="360040"/>
          </a:xfrm>
          <a:prstGeom prst="can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实例</a:t>
            </a:r>
            <a:r>
              <a:rPr kumimoji="1" lang="en-US" altLang="zh-CN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3707904" y="429123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aseline="0" dirty="0" smtClean="0">
                <a:latin typeface="Microsoft YaHei" charset="0"/>
                <a:ea typeface="Microsoft YaHei" charset="0"/>
                <a:cs typeface="Microsoft YaHei" charset="0"/>
              </a:rPr>
              <a:t>只读权限</a:t>
            </a:r>
          </a:p>
        </p:txBody>
      </p:sp>
      <p:sp>
        <p:nvSpPr>
          <p:cNvPr id="112" name="文本框 111"/>
          <p:cNvSpPr txBox="1"/>
          <p:nvPr/>
        </p:nvSpPr>
        <p:spPr>
          <a:xfrm>
            <a:off x="3707904" y="371516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aseline="0" dirty="0" smtClean="0">
                <a:latin typeface="Microsoft YaHei" charset="0"/>
                <a:ea typeface="Microsoft YaHei" charset="0"/>
                <a:cs typeface="Microsoft YaHei" charset="0"/>
              </a:rPr>
              <a:t>可读可写</a:t>
            </a:r>
          </a:p>
        </p:txBody>
      </p:sp>
      <p:cxnSp>
        <p:nvCxnSpPr>
          <p:cNvPr id="124" name="直线连接符 123"/>
          <p:cNvCxnSpPr/>
          <p:nvPr/>
        </p:nvCxnSpPr>
        <p:spPr>
          <a:xfrm flipV="1">
            <a:off x="323528" y="2787774"/>
            <a:ext cx="849694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下箭头 124"/>
          <p:cNvSpPr/>
          <p:nvPr/>
        </p:nvSpPr>
        <p:spPr>
          <a:xfrm>
            <a:off x="2428013" y="2427734"/>
            <a:ext cx="432048" cy="288032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200" baseline="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5004048" y="3499142"/>
            <a:ext cx="479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 baseline="0" dirty="0" smtClean="0">
                <a:latin typeface="Microsoft YaHei" charset="0"/>
                <a:ea typeface="Microsoft YaHei" charset="0"/>
                <a:cs typeface="Microsoft YaHei" charset="0"/>
              </a:rPr>
              <a:t>……</a:t>
            </a:r>
            <a:endParaRPr kumimoji="1" lang="zh-CN" altLang="en-US" sz="1200" b="1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984267" y="1035519"/>
            <a:ext cx="1984135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b="1" dirty="0" smtClean="0">
                <a:latin typeface="微软雅黑"/>
                <a:ea typeface="微软雅黑"/>
                <a:cs typeface="微软雅黑"/>
              </a:rPr>
              <a:t>自助申请和管理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Wingdings" charset="2"/>
              <a:buChar char="ü"/>
            </a:pPr>
            <a:r>
              <a:rPr lang="zh-CN" altLang="en-US" sz="1400" b="1" dirty="0" smtClean="0">
                <a:latin typeface="微软雅黑"/>
                <a:ea typeface="微软雅黑"/>
                <a:cs typeface="微软雅黑"/>
              </a:rPr>
              <a:t>自动化生成实例</a:t>
            </a:r>
            <a:endParaRPr lang="en-US" altLang="zh-CN" sz="1400" b="1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79679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Service Broker</a:t>
            </a:r>
            <a:r>
              <a:rPr kumimoji="1" lang="zh-CN" altLang="en-US" dirty="0" smtClean="0"/>
              <a:t>承担对底层大数据能力的管理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207738" y="1963587"/>
            <a:ext cx="3312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服务实例创建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多租户管理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计费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服务质量保障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6"/>
          <p:cNvGrpSpPr/>
          <p:nvPr/>
        </p:nvGrpSpPr>
        <p:grpSpPr>
          <a:xfrm>
            <a:off x="2123728" y="1425227"/>
            <a:ext cx="6533711" cy="2846684"/>
            <a:chOff x="1065891" y="1581276"/>
            <a:chExt cx="8110446" cy="2846684"/>
          </a:xfrm>
        </p:grpSpPr>
        <p:sp>
          <p:nvSpPr>
            <p:cNvPr id="5" name="矩形 4"/>
            <p:cNvSpPr/>
            <p:nvPr/>
          </p:nvSpPr>
          <p:spPr>
            <a:xfrm>
              <a:off x="1065891" y="1581276"/>
              <a:ext cx="8110445" cy="340197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Service  broker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065891" y="2132319"/>
              <a:ext cx="8110445" cy="1883389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eaVert" wrap="square" lIns="121912" tIns="60956" rIns="121912" bIns="60956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1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7" name="组合 5"/>
            <p:cNvGrpSpPr/>
            <p:nvPr/>
          </p:nvGrpSpPr>
          <p:grpSpPr>
            <a:xfrm>
              <a:off x="7174316" y="2282700"/>
              <a:ext cx="1866829" cy="1577182"/>
              <a:chOff x="4323160" y="4763327"/>
              <a:chExt cx="2265794" cy="1577182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4834791" y="4926487"/>
                <a:ext cx="1534893" cy="267719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性能、告警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4323160" y="4763327"/>
                <a:ext cx="2265794" cy="1577182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eaVert" wrap="square" lIns="121912" tIns="60956" rIns="121912" bIns="60956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zh-CN" altLang="en-US" sz="1100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运</a:t>
                </a:r>
                <a:r>
                  <a:rPr kumimoji="1" lang="zh-CN" altLang="en-US" sz="11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维管控</a:t>
                </a:r>
                <a:endParaRPr kumimoji="1" lang="zh-CN" altLang="en-US" sz="11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4837063" y="5269959"/>
                <a:ext cx="1534893" cy="267719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日志管理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4837063" y="5634448"/>
                <a:ext cx="1534893" cy="267719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服务调用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4839335" y="5977920"/>
                <a:ext cx="1534893" cy="267719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容器管理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8" name="矩形 7"/>
            <p:cNvSpPr/>
            <p:nvPr/>
          </p:nvSpPr>
          <p:spPr bwMode="auto">
            <a:xfrm>
              <a:off x="1065891" y="4129238"/>
              <a:ext cx="8110446" cy="298722"/>
            </a:xfrm>
            <a:prstGeom prst="rect">
              <a:avLst/>
            </a:prstGeom>
            <a:ln/>
            <a:ex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72399" tIns="36201" rIns="72399" bIns="36201" numCol="1" rtlCol="0" anchor="b" anchorCtr="0" compatLnSpc="1">
              <a:prstTxWarp prst="textNoShape">
                <a:avLst/>
              </a:prstTxWarp>
            </a:bodyPr>
            <a:lstStyle/>
            <a:p>
              <a:pPr algn="ctr" defTabSz="723431" fontAlgn="auto"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1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534346" y="4120008"/>
              <a:ext cx="127787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97509" fontAlgn="auto">
                <a:spcBef>
                  <a:spcPts val="0"/>
                </a:spcBef>
                <a:spcAft>
                  <a:spcPts val="0"/>
                </a:spcAft>
                <a:buClr>
                  <a:srgbClr val="808080"/>
                </a:buClr>
                <a:buSzPct val="60000"/>
                <a:buNone/>
                <a:defRPr/>
              </a:pPr>
              <a:r>
                <a:rPr lang="en-US" altLang="zh-CN" sz="1100" kern="0" dirty="0" err="1" smtClean="0">
                  <a:solidFill>
                    <a:srgbClr val="2D2015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IaaS</a:t>
              </a:r>
              <a:r>
                <a:rPr lang="zh-CN" altLang="en-US" sz="1100" kern="0" dirty="0" smtClean="0">
                  <a:solidFill>
                    <a:srgbClr val="2D2015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异构框架</a:t>
              </a:r>
              <a:endParaRPr lang="zh-CN" altLang="en-US" sz="1100" kern="0" dirty="0">
                <a:solidFill>
                  <a:srgbClr val="2D2015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492692" y="2236620"/>
              <a:ext cx="996287" cy="384043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大数据服务</a:t>
              </a:r>
              <a:r>
                <a:rPr lang="en-US" altLang="zh-CN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885833" y="2246339"/>
              <a:ext cx="996287" cy="384043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大数据服务</a:t>
              </a:r>
              <a:r>
                <a:rPr lang="en-US" altLang="zh-CN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2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294608" y="2246339"/>
              <a:ext cx="996287" cy="384043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大数据服务</a:t>
              </a:r>
              <a:r>
                <a:rPr lang="en-US" altLang="zh-CN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3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488324" y="3462484"/>
              <a:ext cx="5305046" cy="438342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eaVert" wrap="square" lIns="121912" tIns="60956" rIns="121912" bIns="60956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100" baseline="0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6" name="TextBox 19"/>
            <p:cNvSpPr txBox="1"/>
            <p:nvPr/>
          </p:nvSpPr>
          <p:spPr>
            <a:xfrm>
              <a:off x="1488324" y="3510941"/>
              <a:ext cx="15615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aseline="0" dirty="0" smtClean="0">
                  <a:latin typeface="Microsoft YaHei" charset="0"/>
                  <a:ea typeface="Microsoft YaHei" charset="0"/>
                  <a:cs typeface="Microsoft YaHei" charset="0"/>
                </a:rPr>
                <a:t>集群管理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024719" y="3547795"/>
              <a:ext cx="1565349" cy="258161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弹性集群管理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803763" y="3549758"/>
              <a:ext cx="1351435" cy="258161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资源管理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488324" y="2754523"/>
              <a:ext cx="5305046" cy="576883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eaVert" wrap="square" lIns="121912" tIns="60956" rIns="121912" bIns="60956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100" baseline="0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0" name="TextBox 23"/>
            <p:cNvSpPr txBox="1"/>
            <p:nvPr/>
          </p:nvSpPr>
          <p:spPr>
            <a:xfrm>
              <a:off x="1460478" y="2889514"/>
              <a:ext cx="15615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 smtClean="0">
                  <a:latin typeface="Microsoft YaHei" charset="0"/>
                  <a:ea typeface="Microsoft YaHei" charset="0"/>
                  <a:cs typeface="Microsoft YaHei" charset="0"/>
                </a:rPr>
                <a:t>服务框架</a:t>
              </a:r>
              <a:endParaRPr lang="zh-CN" altLang="en-US" sz="1100" baseline="0" dirty="0" smtClean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21" name="组合 24"/>
            <p:cNvGrpSpPr/>
            <p:nvPr/>
          </p:nvGrpSpPr>
          <p:grpSpPr>
            <a:xfrm>
              <a:off x="3049891" y="2822684"/>
              <a:ext cx="3660770" cy="459742"/>
              <a:chOff x="3319949" y="1884311"/>
              <a:chExt cx="2607436" cy="600625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3319949" y="1884311"/>
                <a:ext cx="834249" cy="287398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服务</a:t>
                </a:r>
                <a:r>
                  <a:rPr lang="zh-CN" altLang="en-US" sz="1100" b="1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框架</a:t>
                </a: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5026265" y="1884311"/>
                <a:ext cx="901120" cy="287398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消息</a:t>
                </a:r>
                <a:r>
                  <a:rPr lang="zh-CN" altLang="en-US" sz="1100" b="1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框架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4203958" y="1884311"/>
                <a:ext cx="782487" cy="287398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流程</a:t>
                </a:r>
                <a:r>
                  <a:rPr lang="zh-CN" altLang="en-US" sz="1100" b="1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框架</a:t>
                </a: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3319950" y="2236234"/>
                <a:ext cx="834248" cy="248702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多租户管理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4203958" y="2231981"/>
                <a:ext cx="782487" cy="252234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计费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5026265" y="2232617"/>
                <a:ext cx="901120" cy="244061"/>
              </a:xfrm>
              <a:prstGeom prst="rect">
                <a:avLst/>
              </a:prstGeom>
              <a:noFill/>
              <a:ln>
                <a:solidFill>
                  <a:srgbClr val="FF66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监控</a:t>
                </a:r>
                <a:endParaRPr lang="zh-CN" altLang="en-US" sz="11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22" name="矩形 21"/>
            <p:cNvSpPr/>
            <p:nvPr/>
          </p:nvSpPr>
          <p:spPr>
            <a:xfrm>
              <a:off x="5797083" y="2236619"/>
              <a:ext cx="996287" cy="384043"/>
            </a:xfrm>
            <a:prstGeom prst="rect">
              <a:avLst/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21912" tIns="60956" rIns="121912" bIns="6095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大数据服务</a:t>
              </a:r>
              <a:r>
                <a:rPr lang="en-US" altLang="zh-CN" sz="11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n</a:t>
              </a:r>
              <a:endParaRPr lang="zh-CN" altLang="en-US" sz="11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631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支持敏捷开发和持续集成（</a:t>
            </a:r>
            <a:r>
              <a:rPr kumimoji="1" lang="en-US" altLang="zh-CN" dirty="0" smtClean="0"/>
              <a:t>CI</a:t>
            </a:r>
            <a:r>
              <a:rPr kumimoji="1" lang="zh-CN" altLang="en-US" dirty="0" smtClean="0"/>
              <a:t>／</a:t>
            </a:r>
            <a:r>
              <a:rPr kumimoji="1" lang="en-US" altLang="zh-CN" dirty="0" smtClean="0"/>
              <a:t>CD</a:t>
            </a:r>
            <a:r>
              <a:rPr kumimoji="1" lang="zh-CN" altLang="en-US" dirty="0" smtClean="0"/>
              <a:t>），助力应用快速构建</a:t>
            </a:r>
            <a:endParaRPr kumimoji="1" lang="zh-CN" altLang="en-US" dirty="0"/>
          </a:p>
        </p:txBody>
      </p:sp>
      <p:grpSp>
        <p:nvGrpSpPr>
          <p:cNvPr id="29" name="组 28"/>
          <p:cNvGrpSpPr/>
          <p:nvPr/>
        </p:nvGrpSpPr>
        <p:grpSpPr>
          <a:xfrm>
            <a:off x="395536" y="1548598"/>
            <a:ext cx="8136904" cy="3440646"/>
            <a:chOff x="107504" y="751805"/>
            <a:chExt cx="8640960" cy="4381455"/>
          </a:xfrm>
        </p:grpSpPr>
        <p:sp>
          <p:nvSpPr>
            <p:cNvPr id="3" name="文本框 2"/>
            <p:cNvSpPr txBox="1"/>
            <p:nvPr/>
          </p:nvSpPr>
          <p:spPr>
            <a:xfrm>
              <a:off x="107504" y="2499742"/>
              <a:ext cx="835011" cy="326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b="1" dirty="0" smtClean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应用需求</a:t>
              </a:r>
              <a:endParaRPr kumimoji="1" lang="zh-CN" altLang="en-US" sz="1200" b="1" dirty="0">
                <a:solidFill>
                  <a:srgbClr val="FF66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99592" y="1527634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latin typeface="Microsoft YaHei" charset="0"/>
                  <a:ea typeface="Microsoft YaHei" charset="0"/>
                  <a:cs typeface="Microsoft YaHei" charset="0"/>
                </a:rPr>
                <a:t>任务分解</a:t>
              </a:r>
              <a:endParaRPr kumimoji="1" lang="zh-CN" altLang="en-US" sz="1200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83568" y="3687874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集成测试用例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411760" y="1527634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代码</a:t>
              </a:r>
              <a:endParaRPr kumimoji="1" lang="en-US" altLang="zh-CN" sz="1200" b="1" dirty="0">
                <a:solidFill>
                  <a:srgbClr val="FF66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975224" y="1419912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自动</a:t>
              </a:r>
            </a:p>
            <a:p>
              <a:pPr algn="ctr"/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单元测试</a:t>
              </a:r>
              <a:endParaRPr kumimoji="1" lang="zh-CN" altLang="en-US" sz="12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08104" y="1527634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镜像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548786" y="3472430"/>
              <a:ext cx="8659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自动</a:t>
              </a:r>
            </a:p>
            <a:p>
              <a:pPr algn="ctr"/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集成测试</a:t>
              </a:r>
              <a:r>
                <a:rPr kumimoji="1" lang="en-US" altLang="zh-CN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/</a:t>
              </a:r>
            </a:p>
            <a:p>
              <a:pPr algn="ctr"/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性能测试</a:t>
              </a:r>
              <a:endParaRPr kumimoji="1" lang="zh-CN" altLang="en-US" sz="12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10" name="组 9"/>
            <p:cNvGrpSpPr/>
            <p:nvPr/>
          </p:nvGrpSpPr>
          <p:grpSpPr>
            <a:xfrm>
              <a:off x="6516216" y="751805"/>
              <a:ext cx="2081646" cy="1789167"/>
              <a:chOff x="6732240" y="843558"/>
              <a:chExt cx="2081646" cy="178916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6732240" y="843558"/>
                <a:ext cx="150558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7452320" y="987574"/>
                <a:ext cx="49244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x-none" sz="1200" b="1" dirty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应用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020272" y="1347614"/>
                <a:ext cx="150558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2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7740352" y="1491630"/>
                <a:ext cx="49244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x-none" sz="1200" b="1" dirty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应用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7308304" y="1851670"/>
                <a:ext cx="150558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3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8028384" y="1995686"/>
                <a:ext cx="49244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x-none" sz="1200" b="1" dirty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应用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8316416" y="2355726"/>
                <a:ext cx="47961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sz="1200" b="1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……</a:t>
                </a:r>
                <a:endParaRPr kumimoji="1" lang="zh-CN" altLang="en-US" sz="12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6516216" y="3344093"/>
              <a:ext cx="2232248" cy="1789167"/>
              <a:chOff x="6660232" y="2931790"/>
              <a:chExt cx="2232248" cy="1789167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6660232" y="2931790"/>
                <a:ext cx="172819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380312" y="3075806"/>
                <a:ext cx="83388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容器</a:t>
                </a:r>
                <a:r>
                  <a:rPr kumimoji="1" lang="en-US" altLang="zh-CN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1~N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244408" y="4443958"/>
                <a:ext cx="47961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sz="1200" b="1" dirty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……</a:t>
                </a:r>
                <a:endParaRPr kumimoji="1" lang="zh-CN" altLang="en-US" sz="12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8264" y="3435846"/>
                <a:ext cx="172819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7668344" y="3579862"/>
                <a:ext cx="83388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容器</a:t>
                </a:r>
                <a:r>
                  <a:rPr kumimoji="1" lang="en-US" altLang="zh-CN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1~N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7164288" y="3939902"/>
                <a:ext cx="1728192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kumimoji="1" lang="zh-CN" altLang="en-US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环境</a:t>
                </a:r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</a:t>
                </a:r>
                <a:endPara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84368" y="4083918"/>
                <a:ext cx="833883" cy="276999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容器</a:t>
                </a:r>
                <a:r>
                  <a:rPr kumimoji="1" lang="en-US" altLang="zh-CN" sz="1200" b="1" dirty="0" smtClean="0">
                    <a:solidFill>
                      <a:srgbClr val="FF66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1~N</a:t>
                </a:r>
                <a:endParaRPr kumimoji="1" lang="zh-CN" altLang="en-US" sz="1200" b="1" dirty="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cxnSp>
          <p:nvCxnSpPr>
            <p:cNvPr id="26" name="直线箭头连接符 25"/>
            <p:cNvCxnSpPr/>
            <p:nvPr/>
          </p:nvCxnSpPr>
          <p:spPr>
            <a:xfrm>
              <a:off x="1802403" y="1681522"/>
              <a:ext cx="609357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/>
            <p:cNvCxnSpPr/>
            <p:nvPr/>
          </p:nvCxnSpPr>
          <p:spPr>
            <a:xfrm flipV="1">
              <a:off x="2968323" y="1681522"/>
              <a:ext cx="955605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/>
            <p:cNvCxnSpPr/>
            <p:nvPr/>
          </p:nvCxnSpPr>
          <p:spPr>
            <a:xfrm>
              <a:off x="4826739" y="1681522"/>
              <a:ext cx="681365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箭头连接符 29"/>
            <p:cNvCxnSpPr>
              <a:stCxn id="5" idx="3"/>
              <a:endCxn id="9" idx="1"/>
            </p:cNvCxnSpPr>
            <p:nvPr/>
          </p:nvCxnSpPr>
          <p:spPr>
            <a:xfrm flipV="1">
              <a:off x="1791564" y="3795596"/>
              <a:ext cx="1757222" cy="3077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肘形连接符 30"/>
            <p:cNvCxnSpPr>
              <a:stCxn id="3" idx="0"/>
              <a:endCxn id="4" idx="1"/>
            </p:cNvCxnSpPr>
            <p:nvPr/>
          </p:nvCxnSpPr>
          <p:spPr>
            <a:xfrm rot="5400000" flipH="1" flipV="1">
              <a:off x="295497" y="1895647"/>
              <a:ext cx="833608" cy="374582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肘形连接符 31"/>
            <p:cNvCxnSpPr>
              <a:stCxn id="3" idx="2"/>
              <a:endCxn id="5" idx="1"/>
            </p:cNvCxnSpPr>
            <p:nvPr/>
          </p:nvCxnSpPr>
          <p:spPr>
            <a:xfrm rot="16200000" flipH="1">
              <a:off x="104379" y="3247183"/>
              <a:ext cx="999821" cy="158558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肘形连接符 32"/>
            <p:cNvCxnSpPr>
              <a:stCxn id="9" idx="2"/>
            </p:cNvCxnSpPr>
            <p:nvPr/>
          </p:nvCxnSpPr>
          <p:spPr>
            <a:xfrm rot="16200000" flipH="1">
              <a:off x="5230405" y="2870114"/>
              <a:ext cx="253189" cy="2750482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8" idx="2"/>
              <a:endCxn id="9" idx="3"/>
            </p:cNvCxnSpPr>
            <p:nvPr/>
          </p:nvCxnSpPr>
          <p:spPr>
            <a:xfrm rot="5400000">
              <a:off x="4089047" y="2130316"/>
              <a:ext cx="1990963" cy="1339597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9" idx="0"/>
              <a:endCxn id="6" idx="2"/>
            </p:cNvCxnSpPr>
            <p:nvPr/>
          </p:nvCxnSpPr>
          <p:spPr>
            <a:xfrm rot="16200000" flipV="1">
              <a:off x="2485972" y="1976644"/>
              <a:ext cx="1667797" cy="1323776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7" idx="2"/>
            </p:cNvCxnSpPr>
            <p:nvPr/>
          </p:nvCxnSpPr>
          <p:spPr>
            <a:xfrm rot="5400000">
              <a:off x="3336493" y="1244876"/>
              <a:ext cx="402141" cy="1675542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/>
          </p:nvSpPr>
          <p:spPr>
            <a:xfrm>
              <a:off x="7340629" y="2787774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编排</a:t>
              </a:r>
              <a:endParaRPr kumimoji="1" lang="zh-CN" altLang="en-US" sz="12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38" name="直线箭头连接符 37"/>
            <p:cNvCxnSpPr>
              <a:stCxn id="19" idx="0"/>
            </p:cNvCxnSpPr>
            <p:nvPr/>
          </p:nvCxnSpPr>
          <p:spPr>
            <a:xfrm flipV="1">
              <a:off x="7380312" y="2427734"/>
              <a:ext cx="0" cy="91635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矩形 38"/>
            <p:cNvSpPr/>
            <p:nvPr/>
          </p:nvSpPr>
          <p:spPr>
            <a:xfrm>
              <a:off x="3904020" y="1131590"/>
              <a:ext cx="17251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200" b="1" dirty="0" smtClean="0">
                  <a:latin typeface="Microsoft YaHei" charset="0"/>
                  <a:ea typeface="Microsoft YaHei" charset="0"/>
                  <a:cs typeface="Microsoft YaHei" charset="0"/>
                </a:rPr>
                <a:t>代码、配置变化触发</a:t>
              </a:r>
              <a:r>
                <a:rPr kumimoji="1" lang="en-US" altLang="zh-CN" sz="1200" b="1" dirty="0" smtClean="0">
                  <a:latin typeface="Microsoft YaHei" charset="0"/>
                  <a:ea typeface="Microsoft YaHei" charset="0"/>
                  <a:cs typeface="Microsoft YaHei" charset="0"/>
                </a:rPr>
                <a:t>CI</a:t>
              </a:r>
              <a:endParaRPr kumimoji="1" lang="zh-CN" altLang="en-US" sz="1200" b="1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34668" y="4515966"/>
              <a:ext cx="133402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2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镜像变化触发</a:t>
              </a:r>
              <a:r>
                <a:rPr kumimoji="1" lang="en-US" altLang="zh-CN" sz="12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CD</a:t>
              </a:r>
              <a:endParaRPr kumimoji="1" lang="zh-CN" altLang="en-US" sz="12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059832" y="987574"/>
              <a:ext cx="3024336" cy="1512168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347864" y="1995686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缺陷管理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483768" y="3075806"/>
              <a:ext cx="3528392" cy="1800200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1200" baseline="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148064" y="4083918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部署</a:t>
              </a:r>
              <a:endParaRPr kumimoji="1" lang="zh-CN" altLang="en-US" sz="12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987824" y="3230855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200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缺陷管理</a:t>
              </a:r>
            </a:p>
          </p:txBody>
        </p:sp>
        <p:grpSp>
          <p:nvGrpSpPr>
            <p:cNvPr id="46" name="组合 52"/>
            <p:cNvGrpSpPr>
              <a:grpSpLocks noChangeAspect="1"/>
            </p:cNvGrpSpPr>
            <p:nvPr/>
          </p:nvGrpSpPr>
          <p:grpSpPr>
            <a:xfrm>
              <a:off x="3275856" y="1059582"/>
              <a:ext cx="373974" cy="464310"/>
              <a:chOff x="2997200" y="484188"/>
              <a:chExt cx="1243908" cy="1544384"/>
            </a:xfrm>
          </p:grpSpPr>
          <p:sp>
            <p:nvSpPr>
              <p:cNvPr id="47" name="Freeform 24"/>
              <p:cNvSpPr>
                <a:spLocks/>
              </p:cNvSpPr>
              <p:nvPr/>
            </p:nvSpPr>
            <p:spPr bwMode="auto">
              <a:xfrm>
                <a:off x="2997200" y="484188"/>
                <a:ext cx="1149350" cy="989012"/>
              </a:xfrm>
              <a:custGeom>
                <a:avLst/>
                <a:gdLst>
                  <a:gd name="T0" fmla="*/ 17 w 724"/>
                  <a:gd name="T1" fmla="*/ 623 h 623"/>
                  <a:gd name="T2" fmla="*/ 17 w 724"/>
                  <a:gd name="T3" fmla="*/ 623 h 623"/>
                  <a:gd name="T4" fmla="*/ 13 w 724"/>
                  <a:gd name="T5" fmla="*/ 609 h 623"/>
                  <a:gd name="T6" fmla="*/ 9 w 724"/>
                  <a:gd name="T7" fmla="*/ 589 h 623"/>
                  <a:gd name="T8" fmla="*/ 5 w 724"/>
                  <a:gd name="T9" fmla="*/ 566 h 623"/>
                  <a:gd name="T10" fmla="*/ 0 w 724"/>
                  <a:gd name="T11" fmla="*/ 536 h 623"/>
                  <a:gd name="T12" fmla="*/ 0 w 724"/>
                  <a:gd name="T13" fmla="*/ 502 h 623"/>
                  <a:gd name="T14" fmla="*/ 0 w 724"/>
                  <a:gd name="T15" fmla="*/ 466 h 623"/>
                  <a:gd name="T16" fmla="*/ 7 w 724"/>
                  <a:gd name="T17" fmla="*/ 428 h 623"/>
                  <a:gd name="T18" fmla="*/ 11 w 724"/>
                  <a:gd name="T19" fmla="*/ 406 h 623"/>
                  <a:gd name="T20" fmla="*/ 17 w 724"/>
                  <a:gd name="T21" fmla="*/ 385 h 623"/>
                  <a:gd name="T22" fmla="*/ 26 w 724"/>
                  <a:gd name="T23" fmla="*/ 366 h 623"/>
                  <a:gd name="T24" fmla="*/ 34 w 724"/>
                  <a:gd name="T25" fmla="*/ 345 h 623"/>
                  <a:gd name="T26" fmla="*/ 45 w 724"/>
                  <a:gd name="T27" fmla="*/ 325 h 623"/>
                  <a:gd name="T28" fmla="*/ 58 w 724"/>
                  <a:gd name="T29" fmla="*/ 304 h 623"/>
                  <a:gd name="T30" fmla="*/ 73 w 724"/>
                  <a:gd name="T31" fmla="*/ 285 h 623"/>
                  <a:gd name="T32" fmla="*/ 90 w 724"/>
                  <a:gd name="T33" fmla="*/ 264 h 623"/>
                  <a:gd name="T34" fmla="*/ 109 w 724"/>
                  <a:gd name="T35" fmla="*/ 245 h 623"/>
                  <a:gd name="T36" fmla="*/ 130 w 724"/>
                  <a:gd name="T37" fmla="*/ 227 h 623"/>
                  <a:gd name="T38" fmla="*/ 156 w 724"/>
                  <a:gd name="T39" fmla="*/ 210 h 623"/>
                  <a:gd name="T40" fmla="*/ 181 w 724"/>
                  <a:gd name="T41" fmla="*/ 193 h 623"/>
                  <a:gd name="T42" fmla="*/ 211 w 724"/>
                  <a:gd name="T43" fmla="*/ 176 h 623"/>
                  <a:gd name="T44" fmla="*/ 243 w 724"/>
                  <a:gd name="T45" fmla="*/ 161 h 623"/>
                  <a:gd name="T46" fmla="*/ 279 w 724"/>
                  <a:gd name="T47" fmla="*/ 149 h 623"/>
                  <a:gd name="T48" fmla="*/ 318 w 724"/>
                  <a:gd name="T49" fmla="*/ 136 h 623"/>
                  <a:gd name="T50" fmla="*/ 318 w 724"/>
                  <a:gd name="T51" fmla="*/ 136 h 623"/>
                  <a:gd name="T52" fmla="*/ 318 w 724"/>
                  <a:gd name="T53" fmla="*/ 0 h 623"/>
                  <a:gd name="T54" fmla="*/ 724 w 724"/>
                  <a:gd name="T55" fmla="*/ 230 h 623"/>
                  <a:gd name="T56" fmla="*/ 318 w 724"/>
                  <a:gd name="T57" fmla="*/ 509 h 623"/>
                  <a:gd name="T58" fmla="*/ 316 w 724"/>
                  <a:gd name="T59" fmla="*/ 379 h 623"/>
                  <a:gd name="T60" fmla="*/ 318 w 724"/>
                  <a:gd name="T61" fmla="*/ 336 h 623"/>
                  <a:gd name="T62" fmla="*/ 318 w 724"/>
                  <a:gd name="T63" fmla="*/ 336 h 623"/>
                  <a:gd name="T64" fmla="*/ 307 w 724"/>
                  <a:gd name="T65" fmla="*/ 338 h 623"/>
                  <a:gd name="T66" fmla="*/ 279 w 724"/>
                  <a:gd name="T67" fmla="*/ 342 h 623"/>
                  <a:gd name="T68" fmla="*/ 262 w 724"/>
                  <a:gd name="T69" fmla="*/ 349 h 623"/>
                  <a:gd name="T70" fmla="*/ 241 w 724"/>
                  <a:gd name="T71" fmla="*/ 355 h 623"/>
                  <a:gd name="T72" fmla="*/ 218 w 724"/>
                  <a:gd name="T73" fmla="*/ 366 h 623"/>
                  <a:gd name="T74" fmla="*/ 194 w 724"/>
                  <a:gd name="T75" fmla="*/ 379 h 623"/>
                  <a:gd name="T76" fmla="*/ 169 w 724"/>
                  <a:gd name="T77" fmla="*/ 394 h 623"/>
                  <a:gd name="T78" fmla="*/ 143 w 724"/>
                  <a:gd name="T79" fmla="*/ 413 h 623"/>
                  <a:gd name="T80" fmla="*/ 118 w 724"/>
                  <a:gd name="T81" fmla="*/ 436 h 623"/>
                  <a:gd name="T82" fmla="*/ 94 w 724"/>
                  <a:gd name="T83" fmla="*/ 464 h 623"/>
                  <a:gd name="T84" fmla="*/ 71 w 724"/>
                  <a:gd name="T85" fmla="*/ 496 h 623"/>
                  <a:gd name="T86" fmla="*/ 49 w 724"/>
                  <a:gd name="T87" fmla="*/ 534 h 623"/>
                  <a:gd name="T88" fmla="*/ 32 w 724"/>
                  <a:gd name="T89" fmla="*/ 577 h 623"/>
                  <a:gd name="T90" fmla="*/ 24 w 724"/>
                  <a:gd name="T91" fmla="*/ 600 h 623"/>
                  <a:gd name="T92" fmla="*/ 17 w 724"/>
                  <a:gd name="T93" fmla="*/ 623 h 623"/>
                  <a:gd name="T94" fmla="*/ 17 w 724"/>
                  <a:gd name="T95" fmla="*/ 623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4" h="623">
                    <a:moveTo>
                      <a:pt x="17" y="623"/>
                    </a:moveTo>
                    <a:lnTo>
                      <a:pt x="17" y="623"/>
                    </a:lnTo>
                    <a:lnTo>
                      <a:pt x="13" y="609"/>
                    </a:lnTo>
                    <a:lnTo>
                      <a:pt x="9" y="589"/>
                    </a:lnTo>
                    <a:lnTo>
                      <a:pt x="5" y="566"/>
                    </a:lnTo>
                    <a:lnTo>
                      <a:pt x="0" y="536"/>
                    </a:lnTo>
                    <a:lnTo>
                      <a:pt x="0" y="502"/>
                    </a:lnTo>
                    <a:lnTo>
                      <a:pt x="0" y="466"/>
                    </a:lnTo>
                    <a:lnTo>
                      <a:pt x="7" y="428"/>
                    </a:lnTo>
                    <a:lnTo>
                      <a:pt x="11" y="406"/>
                    </a:lnTo>
                    <a:lnTo>
                      <a:pt x="17" y="385"/>
                    </a:lnTo>
                    <a:lnTo>
                      <a:pt x="26" y="366"/>
                    </a:lnTo>
                    <a:lnTo>
                      <a:pt x="34" y="345"/>
                    </a:lnTo>
                    <a:lnTo>
                      <a:pt x="45" y="325"/>
                    </a:lnTo>
                    <a:lnTo>
                      <a:pt x="58" y="304"/>
                    </a:lnTo>
                    <a:lnTo>
                      <a:pt x="73" y="285"/>
                    </a:lnTo>
                    <a:lnTo>
                      <a:pt x="90" y="264"/>
                    </a:lnTo>
                    <a:lnTo>
                      <a:pt x="109" y="245"/>
                    </a:lnTo>
                    <a:lnTo>
                      <a:pt x="130" y="227"/>
                    </a:lnTo>
                    <a:lnTo>
                      <a:pt x="156" y="210"/>
                    </a:lnTo>
                    <a:lnTo>
                      <a:pt x="181" y="193"/>
                    </a:lnTo>
                    <a:lnTo>
                      <a:pt x="211" y="176"/>
                    </a:lnTo>
                    <a:lnTo>
                      <a:pt x="243" y="161"/>
                    </a:lnTo>
                    <a:lnTo>
                      <a:pt x="279" y="149"/>
                    </a:lnTo>
                    <a:lnTo>
                      <a:pt x="318" y="136"/>
                    </a:lnTo>
                    <a:lnTo>
                      <a:pt x="318" y="136"/>
                    </a:lnTo>
                    <a:lnTo>
                      <a:pt x="318" y="0"/>
                    </a:lnTo>
                    <a:lnTo>
                      <a:pt x="724" y="230"/>
                    </a:lnTo>
                    <a:lnTo>
                      <a:pt x="318" y="509"/>
                    </a:lnTo>
                    <a:lnTo>
                      <a:pt x="316" y="379"/>
                    </a:lnTo>
                    <a:lnTo>
                      <a:pt x="318" y="336"/>
                    </a:lnTo>
                    <a:lnTo>
                      <a:pt x="318" y="336"/>
                    </a:lnTo>
                    <a:lnTo>
                      <a:pt x="307" y="338"/>
                    </a:lnTo>
                    <a:lnTo>
                      <a:pt x="279" y="342"/>
                    </a:lnTo>
                    <a:lnTo>
                      <a:pt x="262" y="349"/>
                    </a:lnTo>
                    <a:lnTo>
                      <a:pt x="241" y="355"/>
                    </a:lnTo>
                    <a:lnTo>
                      <a:pt x="218" y="366"/>
                    </a:lnTo>
                    <a:lnTo>
                      <a:pt x="194" y="379"/>
                    </a:lnTo>
                    <a:lnTo>
                      <a:pt x="169" y="394"/>
                    </a:lnTo>
                    <a:lnTo>
                      <a:pt x="143" y="413"/>
                    </a:lnTo>
                    <a:lnTo>
                      <a:pt x="118" y="436"/>
                    </a:lnTo>
                    <a:lnTo>
                      <a:pt x="94" y="464"/>
                    </a:lnTo>
                    <a:lnTo>
                      <a:pt x="71" y="496"/>
                    </a:lnTo>
                    <a:lnTo>
                      <a:pt x="49" y="534"/>
                    </a:lnTo>
                    <a:lnTo>
                      <a:pt x="32" y="577"/>
                    </a:lnTo>
                    <a:lnTo>
                      <a:pt x="24" y="600"/>
                    </a:lnTo>
                    <a:lnTo>
                      <a:pt x="17" y="623"/>
                    </a:lnTo>
                    <a:lnTo>
                      <a:pt x="17" y="623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8" name="Freeform 25"/>
              <p:cNvSpPr>
                <a:spLocks/>
              </p:cNvSpPr>
              <p:nvPr/>
            </p:nvSpPr>
            <p:spPr bwMode="auto">
              <a:xfrm>
                <a:off x="3091760" y="1034796"/>
                <a:ext cx="1149348" cy="993776"/>
              </a:xfrm>
              <a:custGeom>
                <a:avLst/>
                <a:gdLst>
                  <a:gd name="T0" fmla="*/ 707 w 724"/>
                  <a:gd name="T1" fmla="*/ 0 h 626"/>
                  <a:gd name="T2" fmla="*/ 707 w 724"/>
                  <a:gd name="T3" fmla="*/ 0 h 626"/>
                  <a:gd name="T4" fmla="*/ 712 w 724"/>
                  <a:gd name="T5" fmla="*/ 15 h 626"/>
                  <a:gd name="T6" fmla="*/ 716 w 724"/>
                  <a:gd name="T7" fmla="*/ 34 h 626"/>
                  <a:gd name="T8" fmla="*/ 720 w 724"/>
                  <a:gd name="T9" fmla="*/ 57 h 626"/>
                  <a:gd name="T10" fmla="*/ 724 w 724"/>
                  <a:gd name="T11" fmla="*/ 87 h 626"/>
                  <a:gd name="T12" fmla="*/ 724 w 724"/>
                  <a:gd name="T13" fmla="*/ 121 h 626"/>
                  <a:gd name="T14" fmla="*/ 724 w 724"/>
                  <a:gd name="T15" fmla="*/ 157 h 626"/>
                  <a:gd name="T16" fmla="*/ 718 w 724"/>
                  <a:gd name="T17" fmla="*/ 198 h 626"/>
                  <a:gd name="T18" fmla="*/ 714 w 724"/>
                  <a:gd name="T19" fmla="*/ 217 h 626"/>
                  <a:gd name="T20" fmla="*/ 707 w 724"/>
                  <a:gd name="T21" fmla="*/ 238 h 626"/>
                  <a:gd name="T22" fmla="*/ 699 w 724"/>
                  <a:gd name="T23" fmla="*/ 257 h 626"/>
                  <a:gd name="T24" fmla="*/ 690 w 724"/>
                  <a:gd name="T25" fmla="*/ 279 h 626"/>
                  <a:gd name="T26" fmla="*/ 680 w 724"/>
                  <a:gd name="T27" fmla="*/ 300 h 626"/>
                  <a:gd name="T28" fmla="*/ 667 w 724"/>
                  <a:gd name="T29" fmla="*/ 319 h 626"/>
                  <a:gd name="T30" fmla="*/ 652 w 724"/>
                  <a:gd name="T31" fmla="*/ 340 h 626"/>
                  <a:gd name="T32" fmla="*/ 635 w 724"/>
                  <a:gd name="T33" fmla="*/ 360 h 626"/>
                  <a:gd name="T34" fmla="*/ 616 w 724"/>
                  <a:gd name="T35" fmla="*/ 379 h 626"/>
                  <a:gd name="T36" fmla="*/ 595 w 724"/>
                  <a:gd name="T37" fmla="*/ 396 h 626"/>
                  <a:gd name="T38" fmla="*/ 569 w 724"/>
                  <a:gd name="T39" fmla="*/ 415 h 626"/>
                  <a:gd name="T40" fmla="*/ 543 w 724"/>
                  <a:gd name="T41" fmla="*/ 432 h 626"/>
                  <a:gd name="T42" fmla="*/ 514 w 724"/>
                  <a:gd name="T43" fmla="*/ 447 h 626"/>
                  <a:gd name="T44" fmla="*/ 482 w 724"/>
                  <a:gd name="T45" fmla="*/ 462 h 626"/>
                  <a:gd name="T46" fmla="*/ 445 w 724"/>
                  <a:gd name="T47" fmla="*/ 475 h 626"/>
                  <a:gd name="T48" fmla="*/ 407 w 724"/>
                  <a:gd name="T49" fmla="*/ 487 h 626"/>
                  <a:gd name="T50" fmla="*/ 407 w 724"/>
                  <a:gd name="T51" fmla="*/ 487 h 626"/>
                  <a:gd name="T52" fmla="*/ 407 w 724"/>
                  <a:gd name="T53" fmla="*/ 626 h 626"/>
                  <a:gd name="T54" fmla="*/ 0 w 724"/>
                  <a:gd name="T55" fmla="*/ 396 h 626"/>
                  <a:gd name="T56" fmla="*/ 407 w 724"/>
                  <a:gd name="T57" fmla="*/ 115 h 626"/>
                  <a:gd name="T58" fmla="*/ 407 w 724"/>
                  <a:gd name="T59" fmla="*/ 245 h 626"/>
                  <a:gd name="T60" fmla="*/ 407 w 724"/>
                  <a:gd name="T61" fmla="*/ 287 h 626"/>
                  <a:gd name="T62" fmla="*/ 407 w 724"/>
                  <a:gd name="T63" fmla="*/ 287 h 626"/>
                  <a:gd name="T64" fmla="*/ 418 w 724"/>
                  <a:gd name="T65" fmla="*/ 285 h 626"/>
                  <a:gd name="T66" fmla="*/ 445 w 724"/>
                  <a:gd name="T67" fmla="*/ 281 h 626"/>
                  <a:gd name="T68" fmla="*/ 463 w 724"/>
                  <a:gd name="T69" fmla="*/ 274 h 626"/>
                  <a:gd name="T70" fmla="*/ 484 w 724"/>
                  <a:gd name="T71" fmla="*/ 268 h 626"/>
                  <a:gd name="T72" fmla="*/ 507 w 724"/>
                  <a:gd name="T73" fmla="*/ 257 h 626"/>
                  <a:gd name="T74" fmla="*/ 531 w 724"/>
                  <a:gd name="T75" fmla="*/ 245 h 626"/>
                  <a:gd name="T76" fmla="*/ 556 w 724"/>
                  <a:gd name="T77" fmla="*/ 230 h 626"/>
                  <a:gd name="T78" fmla="*/ 582 w 724"/>
                  <a:gd name="T79" fmla="*/ 211 h 626"/>
                  <a:gd name="T80" fmla="*/ 607 w 724"/>
                  <a:gd name="T81" fmla="*/ 187 h 626"/>
                  <a:gd name="T82" fmla="*/ 631 w 724"/>
                  <a:gd name="T83" fmla="*/ 159 h 626"/>
                  <a:gd name="T84" fmla="*/ 654 w 724"/>
                  <a:gd name="T85" fmla="*/ 127 h 626"/>
                  <a:gd name="T86" fmla="*/ 675 w 724"/>
                  <a:gd name="T87" fmla="*/ 89 h 626"/>
                  <a:gd name="T88" fmla="*/ 692 w 724"/>
                  <a:gd name="T89" fmla="*/ 47 h 626"/>
                  <a:gd name="T90" fmla="*/ 701 w 724"/>
                  <a:gd name="T91" fmla="*/ 23 h 626"/>
                  <a:gd name="T92" fmla="*/ 707 w 724"/>
                  <a:gd name="T93" fmla="*/ 0 h 626"/>
                  <a:gd name="T94" fmla="*/ 707 w 724"/>
                  <a:gd name="T95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4" h="626">
                    <a:moveTo>
                      <a:pt x="707" y="0"/>
                    </a:moveTo>
                    <a:lnTo>
                      <a:pt x="707" y="0"/>
                    </a:lnTo>
                    <a:lnTo>
                      <a:pt x="712" y="15"/>
                    </a:lnTo>
                    <a:lnTo>
                      <a:pt x="716" y="34"/>
                    </a:lnTo>
                    <a:lnTo>
                      <a:pt x="720" y="57"/>
                    </a:lnTo>
                    <a:lnTo>
                      <a:pt x="724" y="87"/>
                    </a:lnTo>
                    <a:lnTo>
                      <a:pt x="724" y="121"/>
                    </a:lnTo>
                    <a:lnTo>
                      <a:pt x="724" y="157"/>
                    </a:lnTo>
                    <a:lnTo>
                      <a:pt x="718" y="198"/>
                    </a:lnTo>
                    <a:lnTo>
                      <a:pt x="714" y="217"/>
                    </a:lnTo>
                    <a:lnTo>
                      <a:pt x="707" y="238"/>
                    </a:lnTo>
                    <a:lnTo>
                      <a:pt x="699" y="257"/>
                    </a:lnTo>
                    <a:lnTo>
                      <a:pt x="690" y="279"/>
                    </a:lnTo>
                    <a:lnTo>
                      <a:pt x="680" y="300"/>
                    </a:lnTo>
                    <a:lnTo>
                      <a:pt x="667" y="319"/>
                    </a:lnTo>
                    <a:lnTo>
                      <a:pt x="652" y="340"/>
                    </a:lnTo>
                    <a:lnTo>
                      <a:pt x="635" y="360"/>
                    </a:lnTo>
                    <a:lnTo>
                      <a:pt x="616" y="379"/>
                    </a:lnTo>
                    <a:lnTo>
                      <a:pt x="595" y="396"/>
                    </a:lnTo>
                    <a:lnTo>
                      <a:pt x="569" y="415"/>
                    </a:lnTo>
                    <a:lnTo>
                      <a:pt x="543" y="432"/>
                    </a:lnTo>
                    <a:lnTo>
                      <a:pt x="514" y="447"/>
                    </a:lnTo>
                    <a:lnTo>
                      <a:pt x="482" y="462"/>
                    </a:lnTo>
                    <a:lnTo>
                      <a:pt x="445" y="475"/>
                    </a:lnTo>
                    <a:lnTo>
                      <a:pt x="407" y="487"/>
                    </a:lnTo>
                    <a:lnTo>
                      <a:pt x="407" y="487"/>
                    </a:lnTo>
                    <a:lnTo>
                      <a:pt x="407" y="626"/>
                    </a:lnTo>
                    <a:lnTo>
                      <a:pt x="0" y="396"/>
                    </a:lnTo>
                    <a:lnTo>
                      <a:pt x="407" y="115"/>
                    </a:lnTo>
                    <a:lnTo>
                      <a:pt x="407" y="245"/>
                    </a:lnTo>
                    <a:lnTo>
                      <a:pt x="407" y="287"/>
                    </a:lnTo>
                    <a:lnTo>
                      <a:pt x="407" y="287"/>
                    </a:lnTo>
                    <a:lnTo>
                      <a:pt x="418" y="285"/>
                    </a:lnTo>
                    <a:lnTo>
                      <a:pt x="445" y="281"/>
                    </a:lnTo>
                    <a:lnTo>
                      <a:pt x="463" y="274"/>
                    </a:lnTo>
                    <a:lnTo>
                      <a:pt x="484" y="268"/>
                    </a:lnTo>
                    <a:lnTo>
                      <a:pt x="507" y="257"/>
                    </a:lnTo>
                    <a:lnTo>
                      <a:pt x="531" y="245"/>
                    </a:lnTo>
                    <a:lnTo>
                      <a:pt x="556" y="230"/>
                    </a:lnTo>
                    <a:lnTo>
                      <a:pt x="582" y="211"/>
                    </a:lnTo>
                    <a:lnTo>
                      <a:pt x="607" y="187"/>
                    </a:lnTo>
                    <a:lnTo>
                      <a:pt x="631" y="159"/>
                    </a:lnTo>
                    <a:lnTo>
                      <a:pt x="654" y="127"/>
                    </a:lnTo>
                    <a:lnTo>
                      <a:pt x="675" y="89"/>
                    </a:lnTo>
                    <a:lnTo>
                      <a:pt x="692" y="47"/>
                    </a:lnTo>
                    <a:lnTo>
                      <a:pt x="701" y="23"/>
                    </a:lnTo>
                    <a:lnTo>
                      <a:pt x="707" y="0"/>
                    </a:lnTo>
                    <a:lnTo>
                      <a:pt x="70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49" name="组合 52"/>
            <p:cNvGrpSpPr>
              <a:grpSpLocks noChangeAspect="1"/>
            </p:cNvGrpSpPr>
            <p:nvPr/>
          </p:nvGrpSpPr>
          <p:grpSpPr>
            <a:xfrm>
              <a:off x="3203848" y="4371950"/>
              <a:ext cx="373974" cy="464310"/>
              <a:chOff x="2997200" y="484188"/>
              <a:chExt cx="1243908" cy="1544384"/>
            </a:xfrm>
          </p:grpSpPr>
          <p:sp>
            <p:nvSpPr>
              <p:cNvPr id="50" name="Freeform 24"/>
              <p:cNvSpPr>
                <a:spLocks/>
              </p:cNvSpPr>
              <p:nvPr/>
            </p:nvSpPr>
            <p:spPr bwMode="auto">
              <a:xfrm>
                <a:off x="2997200" y="484188"/>
                <a:ext cx="1149350" cy="989012"/>
              </a:xfrm>
              <a:custGeom>
                <a:avLst/>
                <a:gdLst>
                  <a:gd name="T0" fmla="*/ 17 w 724"/>
                  <a:gd name="T1" fmla="*/ 623 h 623"/>
                  <a:gd name="T2" fmla="*/ 17 w 724"/>
                  <a:gd name="T3" fmla="*/ 623 h 623"/>
                  <a:gd name="T4" fmla="*/ 13 w 724"/>
                  <a:gd name="T5" fmla="*/ 609 h 623"/>
                  <a:gd name="T6" fmla="*/ 9 w 724"/>
                  <a:gd name="T7" fmla="*/ 589 h 623"/>
                  <a:gd name="T8" fmla="*/ 5 w 724"/>
                  <a:gd name="T9" fmla="*/ 566 h 623"/>
                  <a:gd name="T10" fmla="*/ 0 w 724"/>
                  <a:gd name="T11" fmla="*/ 536 h 623"/>
                  <a:gd name="T12" fmla="*/ 0 w 724"/>
                  <a:gd name="T13" fmla="*/ 502 h 623"/>
                  <a:gd name="T14" fmla="*/ 0 w 724"/>
                  <a:gd name="T15" fmla="*/ 466 h 623"/>
                  <a:gd name="T16" fmla="*/ 7 w 724"/>
                  <a:gd name="T17" fmla="*/ 428 h 623"/>
                  <a:gd name="T18" fmla="*/ 11 w 724"/>
                  <a:gd name="T19" fmla="*/ 406 h 623"/>
                  <a:gd name="T20" fmla="*/ 17 w 724"/>
                  <a:gd name="T21" fmla="*/ 385 h 623"/>
                  <a:gd name="T22" fmla="*/ 26 w 724"/>
                  <a:gd name="T23" fmla="*/ 366 h 623"/>
                  <a:gd name="T24" fmla="*/ 34 w 724"/>
                  <a:gd name="T25" fmla="*/ 345 h 623"/>
                  <a:gd name="T26" fmla="*/ 45 w 724"/>
                  <a:gd name="T27" fmla="*/ 325 h 623"/>
                  <a:gd name="T28" fmla="*/ 58 w 724"/>
                  <a:gd name="T29" fmla="*/ 304 h 623"/>
                  <a:gd name="T30" fmla="*/ 73 w 724"/>
                  <a:gd name="T31" fmla="*/ 285 h 623"/>
                  <a:gd name="T32" fmla="*/ 90 w 724"/>
                  <a:gd name="T33" fmla="*/ 264 h 623"/>
                  <a:gd name="T34" fmla="*/ 109 w 724"/>
                  <a:gd name="T35" fmla="*/ 245 h 623"/>
                  <a:gd name="T36" fmla="*/ 130 w 724"/>
                  <a:gd name="T37" fmla="*/ 227 h 623"/>
                  <a:gd name="T38" fmla="*/ 156 w 724"/>
                  <a:gd name="T39" fmla="*/ 210 h 623"/>
                  <a:gd name="T40" fmla="*/ 181 w 724"/>
                  <a:gd name="T41" fmla="*/ 193 h 623"/>
                  <a:gd name="T42" fmla="*/ 211 w 724"/>
                  <a:gd name="T43" fmla="*/ 176 h 623"/>
                  <a:gd name="T44" fmla="*/ 243 w 724"/>
                  <a:gd name="T45" fmla="*/ 161 h 623"/>
                  <a:gd name="T46" fmla="*/ 279 w 724"/>
                  <a:gd name="T47" fmla="*/ 149 h 623"/>
                  <a:gd name="T48" fmla="*/ 318 w 724"/>
                  <a:gd name="T49" fmla="*/ 136 h 623"/>
                  <a:gd name="T50" fmla="*/ 318 w 724"/>
                  <a:gd name="T51" fmla="*/ 136 h 623"/>
                  <a:gd name="T52" fmla="*/ 318 w 724"/>
                  <a:gd name="T53" fmla="*/ 0 h 623"/>
                  <a:gd name="T54" fmla="*/ 724 w 724"/>
                  <a:gd name="T55" fmla="*/ 230 h 623"/>
                  <a:gd name="T56" fmla="*/ 318 w 724"/>
                  <a:gd name="T57" fmla="*/ 509 h 623"/>
                  <a:gd name="T58" fmla="*/ 316 w 724"/>
                  <a:gd name="T59" fmla="*/ 379 h 623"/>
                  <a:gd name="T60" fmla="*/ 318 w 724"/>
                  <a:gd name="T61" fmla="*/ 336 h 623"/>
                  <a:gd name="T62" fmla="*/ 318 w 724"/>
                  <a:gd name="T63" fmla="*/ 336 h 623"/>
                  <a:gd name="T64" fmla="*/ 307 w 724"/>
                  <a:gd name="T65" fmla="*/ 338 h 623"/>
                  <a:gd name="T66" fmla="*/ 279 w 724"/>
                  <a:gd name="T67" fmla="*/ 342 h 623"/>
                  <a:gd name="T68" fmla="*/ 262 w 724"/>
                  <a:gd name="T69" fmla="*/ 349 h 623"/>
                  <a:gd name="T70" fmla="*/ 241 w 724"/>
                  <a:gd name="T71" fmla="*/ 355 h 623"/>
                  <a:gd name="T72" fmla="*/ 218 w 724"/>
                  <a:gd name="T73" fmla="*/ 366 h 623"/>
                  <a:gd name="T74" fmla="*/ 194 w 724"/>
                  <a:gd name="T75" fmla="*/ 379 h 623"/>
                  <a:gd name="T76" fmla="*/ 169 w 724"/>
                  <a:gd name="T77" fmla="*/ 394 h 623"/>
                  <a:gd name="T78" fmla="*/ 143 w 724"/>
                  <a:gd name="T79" fmla="*/ 413 h 623"/>
                  <a:gd name="T80" fmla="*/ 118 w 724"/>
                  <a:gd name="T81" fmla="*/ 436 h 623"/>
                  <a:gd name="T82" fmla="*/ 94 w 724"/>
                  <a:gd name="T83" fmla="*/ 464 h 623"/>
                  <a:gd name="T84" fmla="*/ 71 w 724"/>
                  <a:gd name="T85" fmla="*/ 496 h 623"/>
                  <a:gd name="T86" fmla="*/ 49 w 724"/>
                  <a:gd name="T87" fmla="*/ 534 h 623"/>
                  <a:gd name="T88" fmla="*/ 32 w 724"/>
                  <a:gd name="T89" fmla="*/ 577 h 623"/>
                  <a:gd name="T90" fmla="*/ 24 w 724"/>
                  <a:gd name="T91" fmla="*/ 600 h 623"/>
                  <a:gd name="T92" fmla="*/ 17 w 724"/>
                  <a:gd name="T93" fmla="*/ 623 h 623"/>
                  <a:gd name="T94" fmla="*/ 17 w 724"/>
                  <a:gd name="T95" fmla="*/ 623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4" h="623">
                    <a:moveTo>
                      <a:pt x="17" y="623"/>
                    </a:moveTo>
                    <a:lnTo>
                      <a:pt x="17" y="623"/>
                    </a:lnTo>
                    <a:lnTo>
                      <a:pt x="13" y="609"/>
                    </a:lnTo>
                    <a:lnTo>
                      <a:pt x="9" y="589"/>
                    </a:lnTo>
                    <a:lnTo>
                      <a:pt x="5" y="566"/>
                    </a:lnTo>
                    <a:lnTo>
                      <a:pt x="0" y="536"/>
                    </a:lnTo>
                    <a:lnTo>
                      <a:pt x="0" y="502"/>
                    </a:lnTo>
                    <a:lnTo>
                      <a:pt x="0" y="466"/>
                    </a:lnTo>
                    <a:lnTo>
                      <a:pt x="7" y="428"/>
                    </a:lnTo>
                    <a:lnTo>
                      <a:pt x="11" y="406"/>
                    </a:lnTo>
                    <a:lnTo>
                      <a:pt x="17" y="385"/>
                    </a:lnTo>
                    <a:lnTo>
                      <a:pt x="26" y="366"/>
                    </a:lnTo>
                    <a:lnTo>
                      <a:pt x="34" y="345"/>
                    </a:lnTo>
                    <a:lnTo>
                      <a:pt x="45" y="325"/>
                    </a:lnTo>
                    <a:lnTo>
                      <a:pt x="58" y="304"/>
                    </a:lnTo>
                    <a:lnTo>
                      <a:pt x="73" y="285"/>
                    </a:lnTo>
                    <a:lnTo>
                      <a:pt x="90" y="264"/>
                    </a:lnTo>
                    <a:lnTo>
                      <a:pt x="109" y="245"/>
                    </a:lnTo>
                    <a:lnTo>
                      <a:pt x="130" y="227"/>
                    </a:lnTo>
                    <a:lnTo>
                      <a:pt x="156" y="210"/>
                    </a:lnTo>
                    <a:lnTo>
                      <a:pt x="181" y="193"/>
                    </a:lnTo>
                    <a:lnTo>
                      <a:pt x="211" y="176"/>
                    </a:lnTo>
                    <a:lnTo>
                      <a:pt x="243" y="161"/>
                    </a:lnTo>
                    <a:lnTo>
                      <a:pt x="279" y="149"/>
                    </a:lnTo>
                    <a:lnTo>
                      <a:pt x="318" y="136"/>
                    </a:lnTo>
                    <a:lnTo>
                      <a:pt x="318" y="136"/>
                    </a:lnTo>
                    <a:lnTo>
                      <a:pt x="318" y="0"/>
                    </a:lnTo>
                    <a:lnTo>
                      <a:pt x="724" y="230"/>
                    </a:lnTo>
                    <a:lnTo>
                      <a:pt x="318" y="509"/>
                    </a:lnTo>
                    <a:lnTo>
                      <a:pt x="316" y="379"/>
                    </a:lnTo>
                    <a:lnTo>
                      <a:pt x="318" y="336"/>
                    </a:lnTo>
                    <a:lnTo>
                      <a:pt x="318" y="336"/>
                    </a:lnTo>
                    <a:lnTo>
                      <a:pt x="307" y="338"/>
                    </a:lnTo>
                    <a:lnTo>
                      <a:pt x="279" y="342"/>
                    </a:lnTo>
                    <a:lnTo>
                      <a:pt x="262" y="349"/>
                    </a:lnTo>
                    <a:lnTo>
                      <a:pt x="241" y="355"/>
                    </a:lnTo>
                    <a:lnTo>
                      <a:pt x="218" y="366"/>
                    </a:lnTo>
                    <a:lnTo>
                      <a:pt x="194" y="379"/>
                    </a:lnTo>
                    <a:lnTo>
                      <a:pt x="169" y="394"/>
                    </a:lnTo>
                    <a:lnTo>
                      <a:pt x="143" y="413"/>
                    </a:lnTo>
                    <a:lnTo>
                      <a:pt x="118" y="436"/>
                    </a:lnTo>
                    <a:lnTo>
                      <a:pt x="94" y="464"/>
                    </a:lnTo>
                    <a:lnTo>
                      <a:pt x="71" y="496"/>
                    </a:lnTo>
                    <a:lnTo>
                      <a:pt x="49" y="534"/>
                    </a:lnTo>
                    <a:lnTo>
                      <a:pt x="32" y="577"/>
                    </a:lnTo>
                    <a:lnTo>
                      <a:pt x="24" y="600"/>
                    </a:lnTo>
                    <a:lnTo>
                      <a:pt x="17" y="623"/>
                    </a:lnTo>
                    <a:lnTo>
                      <a:pt x="17" y="623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51" name="Freeform 25"/>
              <p:cNvSpPr>
                <a:spLocks/>
              </p:cNvSpPr>
              <p:nvPr/>
            </p:nvSpPr>
            <p:spPr bwMode="auto">
              <a:xfrm>
                <a:off x="3091760" y="1034796"/>
                <a:ext cx="1149348" cy="993776"/>
              </a:xfrm>
              <a:custGeom>
                <a:avLst/>
                <a:gdLst>
                  <a:gd name="T0" fmla="*/ 707 w 724"/>
                  <a:gd name="T1" fmla="*/ 0 h 626"/>
                  <a:gd name="T2" fmla="*/ 707 w 724"/>
                  <a:gd name="T3" fmla="*/ 0 h 626"/>
                  <a:gd name="T4" fmla="*/ 712 w 724"/>
                  <a:gd name="T5" fmla="*/ 15 h 626"/>
                  <a:gd name="T6" fmla="*/ 716 w 724"/>
                  <a:gd name="T7" fmla="*/ 34 h 626"/>
                  <a:gd name="T8" fmla="*/ 720 w 724"/>
                  <a:gd name="T9" fmla="*/ 57 h 626"/>
                  <a:gd name="T10" fmla="*/ 724 w 724"/>
                  <a:gd name="T11" fmla="*/ 87 h 626"/>
                  <a:gd name="T12" fmla="*/ 724 w 724"/>
                  <a:gd name="T13" fmla="*/ 121 h 626"/>
                  <a:gd name="T14" fmla="*/ 724 w 724"/>
                  <a:gd name="T15" fmla="*/ 157 h 626"/>
                  <a:gd name="T16" fmla="*/ 718 w 724"/>
                  <a:gd name="T17" fmla="*/ 198 h 626"/>
                  <a:gd name="T18" fmla="*/ 714 w 724"/>
                  <a:gd name="T19" fmla="*/ 217 h 626"/>
                  <a:gd name="T20" fmla="*/ 707 w 724"/>
                  <a:gd name="T21" fmla="*/ 238 h 626"/>
                  <a:gd name="T22" fmla="*/ 699 w 724"/>
                  <a:gd name="T23" fmla="*/ 257 h 626"/>
                  <a:gd name="T24" fmla="*/ 690 w 724"/>
                  <a:gd name="T25" fmla="*/ 279 h 626"/>
                  <a:gd name="T26" fmla="*/ 680 w 724"/>
                  <a:gd name="T27" fmla="*/ 300 h 626"/>
                  <a:gd name="T28" fmla="*/ 667 w 724"/>
                  <a:gd name="T29" fmla="*/ 319 h 626"/>
                  <a:gd name="T30" fmla="*/ 652 w 724"/>
                  <a:gd name="T31" fmla="*/ 340 h 626"/>
                  <a:gd name="T32" fmla="*/ 635 w 724"/>
                  <a:gd name="T33" fmla="*/ 360 h 626"/>
                  <a:gd name="T34" fmla="*/ 616 w 724"/>
                  <a:gd name="T35" fmla="*/ 379 h 626"/>
                  <a:gd name="T36" fmla="*/ 595 w 724"/>
                  <a:gd name="T37" fmla="*/ 396 h 626"/>
                  <a:gd name="T38" fmla="*/ 569 w 724"/>
                  <a:gd name="T39" fmla="*/ 415 h 626"/>
                  <a:gd name="T40" fmla="*/ 543 w 724"/>
                  <a:gd name="T41" fmla="*/ 432 h 626"/>
                  <a:gd name="T42" fmla="*/ 514 w 724"/>
                  <a:gd name="T43" fmla="*/ 447 h 626"/>
                  <a:gd name="T44" fmla="*/ 482 w 724"/>
                  <a:gd name="T45" fmla="*/ 462 h 626"/>
                  <a:gd name="T46" fmla="*/ 445 w 724"/>
                  <a:gd name="T47" fmla="*/ 475 h 626"/>
                  <a:gd name="T48" fmla="*/ 407 w 724"/>
                  <a:gd name="T49" fmla="*/ 487 h 626"/>
                  <a:gd name="T50" fmla="*/ 407 w 724"/>
                  <a:gd name="T51" fmla="*/ 487 h 626"/>
                  <a:gd name="T52" fmla="*/ 407 w 724"/>
                  <a:gd name="T53" fmla="*/ 626 h 626"/>
                  <a:gd name="T54" fmla="*/ 0 w 724"/>
                  <a:gd name="T55" fmla="*/ 396 h 626"/>
                  <a:gd name="T56" fmla="*/ 407 w 724"/>
                  <a:gd name="T57" fmla="*/ 115 h 626"/>
                  <a:gd name="T58" fmla="*/ 407 w 724"/>
                  <a:gd name="T59" fmla="*/ 245 h 626"/>
                  <a:gd name="T60" fmla="*/ 407 w 724"/>
                  <a:gd name="T61" fmla="*/ 287 h 626"/>
                  <a:gd name="T62" fmla="*/ 407 w 724"/>
                  <a:gd name="T63" fmla="*/ 287 h 626"/>
                  <a:gd name="T64" fmla="*/ 418 w 724"/>
                  <a:gd name="T65" fmla="*/ 285 h 626"/>
                  <a:gd name="T66" fmla="*/ 445 w 724"/>
                  <a:gd name="T67" fmla="*/ 281 h 626"/>
                  <a:gd name="T68" fmla="*/ 463 w 724"/>
                  <a:gd name="T69" fmla="*/ 274 h 626"/>
                  <a:gd name="T70" fmla="*/ 484 w 724"/>
                  <a:gd name="T71" fmla="*/ 268 h 626"/>
                  <a:gd name="T72" fmla="*/ 507 w 724"/>
                  <a:gd name="T73" fmla="*/ 257 h 626"/>
                  <a:gd name="T74" fmla="*/ 531 w 724"/>
                  <a:gd name="T75" fmla="*/ 245 h 626"/>
                  <a:gd name="T76" fmla="*/ 556 w 724"/>
                  <a:gd name="T77" fmla="*/ 230 h 626"/>
                  <a:gd name="T78" fmla="*/ 582 w 724"/>
                  <a:gd name="T79" fmla="*/ 211 h 626"/>
                  <a:gd name="T80" fmla="*/ 607 w 724"/>
                  <a:gd name="T81" fmla="*/ 187 h 626"/>
                  <a:gd name="T82" fmla="*/ 631 w 724"/>
                  <a:gd name="T83" fmla="*/ 159 h 626"/>
                  <a:gd name="T84" fmla="*/ 654 w 724"/>
                  <a:gd name="T85" fmla="*/ 127 h 626"/>
                  <a:gd name="T86" fmla="*/ 675 w 724"/>
                  <a:gd name="T87" fmla="*/ 89 h 626"/>
                  <a:gd name="T88" fmla="*/ 692 w 724"/>
                  <a:gd name="T89" fmla="*/ 47 h 626"/>
                  <a:gd name="T90" fmla="*/ 701 w 724"/>
                  <a:gd name="T91" fmla="*/ 23 h 626"/>
                  <a:gd name="T92" fmla="*/ 707 w 724"/>
                  <a:gd name="T93" fmla="*/ 0 h 626"/>
                  <a:gd name="T94" fmla="*/ 707 w 724"/>
                  <a:gd name="T95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4" h="626">
                    <a:moveTo>
                      <a:pt x="707" y="0"/>
                    </a:moveTo>
                    <a:lnTo>
                      <a:pt x="707" y="0"/>
                    </a:lnTo>
                    <a:lnTo>
                      <a:pt x="712" y="15"/>
                    </a:lnTo>
                    <a:lnTo>
                      <a:pt x="716" y="34"/>
                    </a:lnTo>
                    <a:lnTo>
                      <a:pt x="720" y="57"/>
                    </a:lnTo>
                    <a:lnTo>
                      <a:pt x="724" y="87"/>
                    </a:lnTo>
                    <a:lnTo>
                      <a:pt x="724" y="121"/>
                    </a:lnTo>
                    <a:lnTo>
                      <a:pt x="724" y="157"/>
                    </a:lnTo>
                    <a:lnTo>
                      <a:pt x="718" y="198"/>
                    </a:lnTo>
                    <a:lnTo>
                      <a:pt x="714" y="217"/>
                    </a:lnTo>
                    <a:lnTo>
                      <a:pt x="707" y="238"/>
                    </a:lnTo>
                    <a:lnTo>
                      <a:pt x="699" y="257"/>
                    </a:lnTo>
                    <a:lnTo>
                      <a:pt x="690" y="279"/>
                    </a:lnTo>
                    <a:lnTo>
                      <a:pt x="680" y="300"/>
                    </a:lnTo>
                    <a:lnTo>
                      <a:pt x="667" y="319"/>
                    </a:lnTo>
                    <a:lnTo>
                      <a:pt x="652" y="340"/>
                    </a:lnTo>
                    <a:lnTo>
                      <a:pt x="635" y="360"/>
                    </a:lnTo>
                    <a:lnTo>
                      <a:pt x="616" y="379"/>
                    </a:lnTo>
                    <a:lnTo>
                      <a:pt x="595" y="396"/>
                    </a:lnTo>
                    <a:lnTo>
                      <a:pt x="569" y="415"/>
                    </a:lnTo>
                    <a:lnTo>
                      <a:pt x="543" y="432"/>
                    </a:lnTo>
                    <a:lnTo>
                      <a:pt x="514" y="447"/>
                    </a:lnTo>
                    <a:lnTo>
                      <a:pt x="482" y="462"/>
                    </a:lnTo>
                    <a:lnTo>
                      <a:pt x="445" y="475"/>
                    </a:lnTo>
                    <a:lnTo>
                      <a:pt x="407" y="487"/>
                    </a:lnTo>
                    <a:lnTo>
                      <a:pt x="407" y="487"/>
                    </a:lnTo>
                    <a:lnTo>
                      <a:pt x="407" y="626"/>
                    </a:lnTo>
                    <a:lnTo>
                      <a:pt x="0" y="396"/>
                    </a:lnTo>
                    <a:lnTo>
                      <a:pt x="407" y="115"/>
                    </a:lnTo>
                    <a:lnTo>
                      <a:pt x="407" y="245"/>
                    </a:lnTo>
                    <a:lnTo>
                      <a:pt x="407" y="287"/>
                    </a:lnTo>
                    <a:lnTo>
                      <a:pt x="407" y="287"/>
                    </a:lnTo>
                    <a:lnTo>
                      <a:pt x="418" y="285"/>
                    </a:lnTo>
                    <a:lnTo>
                      <a:pt x="445" y="281"/>
                    </a:lnTo>
                    <a:lnTo>
                      <a:pt x="463" y="274"/>
                    </a:lnTo>
                    <a:lnTo>
                      <a:pt x="484" y="268"/>
                    </a:lnTo>
                    <a:lnTo>
                      <a:pt x="507" y="257"/>
                    </a:lnTo>
                    <a:lnTo>
                      <a:pt x="531" y="245"/>
                    </a:lnTo>
                    <a:lnTo>
                      <a:pt x="556" y="230"/>
                    </a:lnTo>
                    <a:lnTo>
                      <a:pt x="582" y="211"/>
                    </a:lnTo>
                    <a:lnTo>
                      <a:pt x="607" y="187"/>
                    </a:lnTo>
                    <a:lnTo>
                      <a:pt x="631" y="159"/>
                    </a:lnTo>
                    <a:lnTo>
                      <a:pt x="654" y="127"/>
                    </a:lnTo>
                    <a:lnTo>
                      <a:pt x="675" y="89"/>
                    </a:lnTo>
                    <a:lnTo>
                      <a:pt x="692" y="47"/>
                    </a:lnTo>
                    <a:lnTo>
                      <a:pt x="701" y="23"/>
                    </a:lnTo>
                    <a:lnTo>
                      <a:pt x="707" y="0"/>
                    </a:lnTo>
                    <a:lnTo>
                      <a:pt x="70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4860032" y="1687909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构建</a:t>
              </a:r>
              <a:endParaRPr kumimoji="1" lang="zh-CN" altLang="en-US" sz="1200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53" name="TextBox 30"/>
          <p:cNvSpPr txBox="1"/>
          <p:nvPr/>
        </p:nvSpPr>
        <p:spPr>
          <a:xfrm>
            <a:off x="179512" y="798393"/>
            <a:ext cx="7918161" cy="75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32">
              <a:lnSpc>
                <a:spcPct val="150000"/>
              </a:lnSpc>
            </a:pPr>
            <a:r>
              <a:rPr lang="zh-CN" altLang="en-US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创建服务实例后，仅需要提交代码，并在代码中通过环境变量使用实例资源即可，剩下的所有事情由平台负责。实现</a:t>
            </a:r>
            <a:r>
              <a:rPr lang="en-US" altLang="zh-CN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Code2Cloud</a:t>
            </a:r>
            <a:r>
              <a:rPr lang="zh-CN" altLang="en-US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zh-CN" altLang="en-US" sz="1400" b="1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59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DevOps</a:t>
            </a:r>
            <a:r>
              <a:rPr kumimoji="1" lang="zh-CN" altLang="en-US" dirty="0" smtClean="0"/>
              <a:t>让运维自动化、自助化</a:t>
            </a:r>
            <a:endParaRPr kumimoji="1" lang="zh-CN" altLang="en-US" dirty="0"/>
          </a:p>
        </p:txBody>
      </p:sp>
      <p:grpSp>
        <p:nvGrpSpPr>
          <p:cNvPr id="23" name="组 22"/>
          <p:cNvGrpSpPr/>
          <p:nvPr/>
        </p:nvGrpSpPr>
        <p:grpSpPr>
          <a:xfrm>
            <a:off x="395536" y="1995686"/>
            <a:ext cx="7776864" cy="2160240"/>
            <a:chOff x="467544" y="1419622"/>
            <a:chExt cx="8136904" cy="2592288"/>
          </a:xfrm>
        </p:grpSpPr>
        <p:sp>
          <p:nvSpPr>
            <p:cNvPr id="3" name="矩形 2"/>
            <p:cNvSpPr/>
            <p:nvPr/>
          </p:nvSpPr>
          <p:spPr>
            <a:xfrm>
              <a:off x="467544" y="1419622"/>
              <a:ext cx="1872208" cy="2592288"/>
            </a:xfrm>
            <a:prstGeom prst="rect">
              <a:avLst/>
            </a:prstGeom>
            <a:noFill/>
            <a:ln w="508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实时监</a:t>
              </a:r>
              <a:r>
                <a:rPr kumimoji="1" lang="zh-CN" altLang="en-US" sz="1400" b="1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控</a:t>
              </a:r>
              <a:endParaRPr kumimoji="1" lang="zh-CN" altLang="en-US" sz="1400" b="1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555776" y="1419622"/>
              <a:ext cx="1872208" cy="2592288"/>
            </a:xfrm>
            <a:prstGeom prst="rect">
              <a:avLst/>
            </a:prstGeom>
            <a:noFill/>
            <a:ln w="508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日志统一</a:t>
              </a:r>
              <a:r>
                <a:rPr kumimoji="1" lang="zh-CN" altLang="en-US" sz="1400" b="1" dirty="0" smtClean="0">
                  <a:solidFill>
                    <a:schemeClr val="tx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收集</a:t>
              </a:r>
              <a:endParaRPr kumimoji="1" lang="zh-CN" altLang="en-US" sz="1400" b="1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644008" y="1419622"/>
              <a:ext cx="1872208" cy="2592288"/>
            </a:xfrm>
            <a:prstGeom prst="rect">
              <a:avLst/>
            </a:prstGeom>
            <a:noFill/>
            <a:ln w="508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快速故障</a:t>
              </a:r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定位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732240" y="1419622"/>
              <a:ext cx="1872208" cy="2592288"/>
            </a:xfrm>
            <a:prstGeom prst="rect">
              <a:avLst/>
            </a:prstGeom>
            <a:noFill/>
            <a:ln w="508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集群安装扩展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7" name="组合 57"/>
            <p:cNvGrpSpPr>
              <a:grpSpLocks noChangeAspect="1"/>
            </p:cNvGrpSpPr>
            <p:nvPr/>
          </p:nvGrpSpPr>
          <p:grpSpPr>
            <a:xfrm>
              <a:off x="683568" y="2283718"/>
              <a:ext cx="507524" cy="540000"/>
              <a:chOff x="7558088" y="2771775"/>
              <a:chExt cx="1463674" cy="1557337"/>
            </a:xfrm>
          </p:grpSpPr>
          <p:sp>
            <p:nvSpPr>
              <p:cNvPr id="8" name="Freeform 26"/>
              <p:cNvSpPr>
                <a:spLocks noEditPoints="1"/>
              </p:cNvSpPr>
              <p:nvPr/>
            </p:nvSpPr>
            <p:spPr bwMode="auto">
              <a:xfrm>
                <a:off x="7558088" y="2771775"/>
                <a:ext cx="696912" cy="696912"/>
              </a:xfrm>
              <a:custGeom>
                <a:avLst/>
                <a:gdLst>
                  <a:gd name="T0" fmla="*/ 217 w 439"/>
                  <a:gd name="T1" fmla="*/ 30 h 439"/>
                  <a:gd name="T2" fmla="*/ 192 w 439"/>
                  <a:gd name="T3" fmla="*/ 32 h 439"/>
                  <a:gd name="T4" fmla="*/ 170 w 439"/>
                  <a:gd name="T5" fmla="*/ 6 h 439"/>
                  <a:gd name="T6" fmla="*/ 130 w 439"/>
                  <a:gd name="T7" fmla="*/ 19 h 439"/>
                  <a:gd name="T8" fmla="*/ 128 w 439"/>
                  <a:gd name="T9" fmla="*/ 47 h 439"/>
                  <a:gd name="T10" fmla="*/ 109 w 439"/>
                  <a:gd name="T11" fmla="*/ 72 h 439"/>
                  <a:gd name="T12" fmla="*/ 79 w 439"/>
                  <a:gd name="T13" fmla="*/ 60 h 439"/>
                  <a:gd name="T14" fmla="*/ 45 w 439"/>
                  <a:gd name="T15" fmla="*/ 81 h 439"/>
                  <a:gd name="T16" fmla="*/ 51 w 439"/>
                  <a:gd name="T17" fmla="*/ 111 h 439"/>
                  <a:gd name="T18" fmla="*/ 53 w 439"/>
                  <a:gd name="T19" fmla="*/ 143 h 439"/>
                  <a:gd name="T20" fmla="*/ 28 w 439"/>
                  <a:gd name="T21" fmla="*/ 149 h 439"/>
                  <a:gd name="T22" fmla="*/ 0 w 439"/>
                  <a:gd name="T23" fmla="*/ 175 h 439"/>
                  <a:gd name="T24" fmla="*/ 15 w 439"/>
                  <a:gd name="T25" fmla="*/ 207 h 439"/>
                  <a:gd name="T26" fmla="*/ 36 w 439"/>
                  <a:gd name="T27" fmla="*/ 224 h 439"/>
                  <a:gd name="T28" fmla="*/ 19 w 439"/>
                  <a:gd name="T29" fmla="*/ 256 h 439"/>
                  <a:gd name="T30" fmla="*/ 6 w 439"/>
                  <a:gd name="T31" fmla="*/ 290 h 439"/>
                  <a:gd name="T32" fmla="*/ 36 w 439"/>
                  <a:gd name="T33" fmla="*/ 311 h 439"/>
                  <a:gd name="T34" fmla="*/ 66 w 439"/>
                  <a:gd name="T35" fmla="*/ 319 h 439"/>
                  <a:gd name="T36" fmla="*/ 68 w 439"/>
                  <a:gd name="T37" fmla="*/ 343 h 439"/>
                  <a:gd name="T38" fmla="*/ 64 w 439"/>
                  <a:gd name="T39" fmla="*/ 377 h 439"/>
                  <a:gd name="T40" fmla="*/ 100 w 439"/>
                  <a:gd name="T41" fmla="*/ 394 h 439"/>
                  <a:gd name="T42" fmla="*/ 126 w 439"/>
                  <a:gd name="T43" fmla="*/ 383 h 439"/>
                  <a:gd name="T44" fmla="*/ 149 w 439"/>
                  <a:gd name="T45" fmla="*/ 394 h 439"/>
                  <a:gd name="T46" fmla="*/ 156 w 439"/>
                  <a:gd name="T47" fmla="*/ 428 h 439"/>
                  <a:gd name="T48" fmla="*/ 196 w 439"/>
                  <a:gd name="T49" fmla="*/ 436 h 439"/>
                  <a:gd name="T50" fmla="*/ 213 w 439"/>
                  <a:gd name="T51" fmla="*/ 415 h 439"/>
                  <a:gd name="T52" fmla="*/ 243 w 439"/>
                  <a:gd name="T53" fmla="*/ 402 h 439"/>
                  <a:gd name="T54" fmla="*/ 260 w 439"/>
                  <a:gd name="T55" fmla="*/ 426 h 439"/>
                  <a:gd name="T56" fmla="*/ 300 w 439"/>
                  <a:gd name="T57" fmla="*/ 426 h 439"/>
                  <a:gd name="T58" fmla="*/ 311 w 439"/>
                  <a:gd name="T59" fmla="*/ 396 h 439"/>
                  <a:gd name="T60" fmla="*/ 326 w 439"/>
                  <a:gd name="T61" fmla="*/ 368 h 439"/>
                  <a:gd name="T62" fmla="*/ 351 w 439"/>
                  <a:gd name="T63" fmla="*/ 375 h 439"/>
                  <a:gd name="T64" fmla="*/ 385 w 439"/>
                  <a:gd name="T65" fmla="*/ 366 h 439"/>
                  <a:gd name="T66" fmla="*/ 390 w 439"/>
                  <a:gd name="T67" fmla="*/ 330 h 439"/>
                  <a:gd name="T68" fmla="*/ 385 w 439"/>
                  <a:gd name="T69" fmla="*/ 294 h 439"/>
                  <a:gd name="T70" fmla="*/ 411 w 439"/>
                  <a:gd name="T71" fmla="*/ 287 h 439"/>
                  <a:gd name="T72" fmla="*/ 439 w 439"/>
                  <a:gd name="T73" fmla="*/ 264 h 439"/>
                  <a:gd name="T74" fmla="*/ 424 w 439"/>
                  <a:gd name="T75" fmla="*/ 230 h 439"/>
                  <a:gd name="T76" fmla="*/ 403 w 439"/>
                  <a:gd name="T77" fmla="*/ 209 h 439"/>
                  <a:gd name="T78" fmla="*/ 413 w 439"/>
                  <a:gd name="T79" fmla="*/ 185 h 439"/>
                  <a:gd name="T80" fmla="*/ 432 w 439"/>
                  <a:gd name="T81" fmla="*/ 160 h 439"/>
                  <a:gd name="T82" fmla="*/ 409 w 439"/>
                  <a:gd name="T83" fmla="*/ 126 h 439"/>
                  <a:gd name="T84" fmla="*/ 381 w 439"/>
                  <a:gd name="T85" fmla="*/ 124 h 439"/>
                  <a:gd name="T86" fmla="*/ 366 w 439"/>
                  <a:gd name="T87" fmla="*/ 100 h 439"/>
                  <a:gd name="T88" fmla="*/ 379 w 439"/>
                  <a:gd name="T89" fmla="*/ 70 h 439"/>
                  <a:gd name="T90" fmla="*/ 347 w 439"/>
                  <a:gd name="T91" fmla="*/ 43 h 439"/>
                  <a:gd name="T92" fmla="*/ 324 w 439"/>
                  <a:gd name="T93" fmla="*/ 53 h 439"/>
                  <a:gd name="T94" fmla="*/ 292 w 439"/>
                  <a:gd name="T95" fmla="*/ 49 h 439"/>
                  <a:gd name="T96" fmla="*/ 288 w 439"/>
                  <a:gd name="T97" fmla="*/ 17 h 439"/>
                  <a:gd name="T98" fmla="*/ 251 w 439"/>
                  <a:gd name="T99" fmla="*/ 0 h 439"/>
                  <a:gd name="T100" fmla="*/ 345 w 439"/>
                  <a:gd name="T101" fmla="*/ 245 h 439"/>
                  <a:gd name="T102" fmla="*/ 309 w 439"/>
                  <a:gd name="T103" fmla="*/ 311 h 439"/>
                  <a:gd name="T104" fmla="*/ 207 w 439"/>
                  <a:gd name="T105" fmla="*/ 347 h 439"/>
                  <a:gd name="T106" fmla="*/ 147 w 439"/>
                  <a:gd name="T107" fmla="*/ 324 h 439"/>
                  <a:gd name="T108" fmla="*/ 92 w 439"/>
                  <a:gd name="T109" fmla="*/ 219 h 439"/>
                  <a:gd name="T110" fmla="*/ 100 w 439"/>
                  <a:gd name="T111" fmla="*/ 168 h 439"/>
                  <a:gd name="T112" fmla="*/ 194 w 439"/>
                  <a:gd name="T113" fmla="*/ 94 h 439"/>
                  <a:gd name="T114" fmla="*/ 258 w 439"/>
                  <a:gd name="T115" fmla="*/ 96 h 439"/>
                  <a:gd name="T116" fmla="*/ 337 w 439"/>
                  <a:gd name="T117" fmla="*/ 170 h 439"/>
                  <a:gd name="T118" fmla="*/ 345 w 439"/>
                  <a:gd name="T119" fmla="*/ 245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39" h="439">
                    <a:moveTo>
                      <a:pt x="230" y="15"/>
                    </a:moveTo>
                    <a:lnTo>
                      <a:pt x="230" y="15"/>
                    </a:lnTo>
                    <a:lnTo>
                      <a:pt x="228" y="19"/>
                    </a:lnTo>
                    <a:lnTo>
                      <a:pt x="226" y="23"/>
                    </a:lnTo>
                    <a:lnTo>
                      <a:pt x="217" y="30"/>
                    </a:lnTo>
                    <a:lnTo>
                      <a:pt x="209" y="34"/>
                    </a:lnTo>
                    <a:lnTo>
                      <a:pt x="202" y="36"/>
                    </a:lnTo>
                    <a:lnTo>
                      <a:pt x="202" y="36"/>
                    </a:lnTo>
                    <a:lnTo>
                      <a:pt x="196" y="36"/>
                    </a:lnTo>
                    <a:lnTo>
                      <a:pt x="192" y="32"/>
                    </a:lnTo>
                    <a:lnTo>
                      <a:pt x="185" y="26"/>
                    </a:lnTo>
                    <a:lnTo>
                      <a:pt x="183" y="17"/>
                    </a:lnTo>
                    <a:lnTo>
                      <a:pt x="183" y="17"/>
                    </a:lnTo>
                    <a:lnTo>
                      <a:pt x="179" y="11"/>
                    </a:lnTo>
                    <a:lnTo>
                      <a:pt x="170" y="6"/>
                    </a:lnTo>
                    <a:lnTo>
                      <a:pt x="160" y="4"/>
                    </a:lnTo>
                    <a:lnTo>
                      <a:pt x="149" y="6"/>
                    </a:lnTo>
                    <a:lnTo>
                      <a:pt x="149" y="6"/>
                    </a:lnTo>
                    <a:lnTo>
                      <a:pt x="138" y="13"/>
                    </a:lnTo>
                    <a:lnTo>
                      <a:pt x="130" y="19"/>
                    </a:lnTo>
                    <a:lnTo>
                      <a:pt x="126" y="28"/>
                    </a:lnTo>
                    <a:lnTo>
                      <a:pt x="128" y="36"/>
                    </a:lnTo>
                    <a:lnTo>
                      <a:pt x="128" y="36"/>
                    </a:lnTo>
                    <a:lnTo>
                      <a:pt x="128" y="40"/>
                    </a:lnTo>
                    <a:lnTo>
                      <a:pt x="128" y="47"/>
                    </a:lnTo>
                    <a:lnTo>
                      <a:pt x="124" y="55"/>
                    </a:lnTo>
                    <a:lnTo>
                      <a:pt x="117" y="64"/>
                    </a:lnTo>
                    <a:lnTo>
                      <a:pt x="113" y="70"/>
                    </a:lnTo>
                    <a:lnTo>
                      <a:pt x="113" y="70"/>
                    </a:lnTo>
                    <a:lnTo>
                      <a:pt x="109" y="72"/>
                    </a:lnTo>
                    <a:lnTo>
                      <a:pt x="102" y="70"/>
                    </a:lnTo>
                    <a:lnTo>
                      <a:pt x="94" y="68"/>
                    </a:lnTo>
                    <a:lnTo>
                      <a:pt x="87" y="64"/>
                    </a:lnTo>
                    <a:lnTo>
                      <a:pt x="87" y="64"/>
                    </a:lnTo>
                    <a:lnTo>
                      <a:pt x="79" y="60"/>
                    </a:lnTo>
                    <a:lnTo>
                      <a:pt x="70" y="60"/>
                    </a:lnTo>
                    <a:lnTo>
                      <a:pt x="60" y="64"/>
                    </a:lnTo>
                    <a:lnTo>
                      <a:pt x="51" y="70"/>
                    </a:lnTo>
                    <a:lnTo>
                      <a:pt x="51" y="70"/>
                    </a:lnTo>
                    <a:lnTo>
                      <a:pt x="45" y="81"/>
                    </a:lnTo>
                    <a:lnTo>
                      <a:pt x="43" y="92"/>
                    </a:lnTo>
                    <a:lnTo>
                      <a:pt x="43" y="100"/>
                    </a:lnTo>
                    <a:lnTo>
                      <a:pt x="49" y="106"/>
                    </a:lnTo>
                    <a:lnTo>
                      <a:pt x="49" y="106"/>
                    </a:lnTo>
                    <a:lnTo>
                      <a:pt x="51" y="111"/>
                    </a:lnTo>
                    <a:lnTo>
                      <a:pt x="53" y="115"/>
                    </a:lnTo>
                    <a:lnTo>
                      <a:pt x="55" y="126"/>
                    </a:lnTo>
                    <a:lnTo>
                      <a:pt x="55" y="136"/>
                    </a:lnTo>
                    <a:lnTo>
                      <a:pt x="53" y="143"/>
                    </a:lnTo>
                    <a:lnTo>
                      <a:pt x="53" y="143"/>
                    </a:lnTo>
                    <a:lnTo>
                      <a:pt x="49" y="147"/>
                    </a:lnTo>
                    <a:lnTo>
                      <a:pt x="43" y="149"/>
                    </a:lnTo>
                    <a:lnTo>
                      <a:pt x="36" y="151"/>
                    </a:lnTo>
                    <a:lnTo>
                      <a:pt x="28" y="149"/>
                    </a:lnTo>
                    <a:lnTo>
                      <a:pt x="28" y="149"/>
                    </a:lnTo>
                    <a:lnTo>
                      <a:pt x="19" y="151"/>
                    </a:lnTo>
                    <a:lnTo>
                      <a:pt x="11" y="155"/>
                    </a:lnTo>
                    <a:lnTo>
                      <a:pt x="4" y="164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0" y="185"/>
                    </a:lnTo>
                    <a:lnTo>
                      <a:pt x="2" y="196"/>
                    </a:lnTo>
                    <a:lnTo>
                      <a:pt x="9" y="204"/>
                    </a:lnTo>
                    <a:lnTo>
                      <a:pt x="15" y="207"/>
                    </a:lnTo>
                    <a:lnTo>
                      <a:pt x="15" y="207"/>
                    </a:lnTo>
                    <a:lnTo>
                      <a:pt x="23" y="211"/>
                    </a:lnTo>
                    <a:lnTo>
                      <a:pt x="30" y="215"/>
                    </a:lnTo>
                    <a:lnTo>
                      <a:pt x="34" y="219"/>
                    </a:lnTo>
                    <a:lnTo>
                      <a:pt x="36" y="224"/>
                    </a:lnTo>
                    <a:lnTo>
                      <a:pt x="36" y="224"/>
                    </a:lnTo>
                    <a:lnTo>
                      <a:pt x="36" y="232"/>
                    </a:lnTo>
                    <a:lnTo>
                      <a:pt x="32" y="241"/>
                    </a:lnTo>
                    <a:lnTo>
                      <a:pt x="26" y="249"/>
                    </a:lnTo>
                    <a:lnTo>
                      <a:pt x="21" y="253"/>
                    </a:lnTo>
                    <a:lnTo>
                      <a:pt x="19" y="256"/>
                    </a:lnTo>
                    <a:lnTo>
                      <a:pt x="19" y="256"/>
                    </a:lnTo>
                    <a:lnTo>
                      <a:pt x="11" y="260"/>
                    </a:lnTo>
                    <a:lnTo>
                      <a:pt x="6" y="268"/>
                    </a:lnTo>
                    <a:lnTo>
                      <a:pt x="6" y="279"/>
                    </a:lnTo>
                    <a:lnTo>
                      <a:pt x="6" y="290"/>
                    </a:lnTo>
                    <a:lnTo>
                      <a:pt x="6" y="290"/>
                    </a:lnTo>
                    <a:lnTo>
                      <a:pt x="13" y="300"/>
                    </a:lnTo>
                    <a:lnTo>
                      <a:pt x="19" y="307"/>
                    </a:lnTo>
                    <a:lnTo>
                      <a:pt x="28" y="311"/>
                    </a:lnTo>
                    <a:lnTo>
                      <a:pt x="36" y="311"/>
                    </a:lnTo>
                    <a:lnTo>
                      <a:pt x="36" y="311"/>
                    </a:lnTo>
                    <a:lnTo>
                      <a:pt x="41" y="311"/>
                    </a:lnTo>
                    <a:lnTo>
                      <a:pt x="47" y="311"/>
                    </a:lnTo>
                    <a:lnTo>
                      <a:pt x="55" y="315"/>
                    </a:lnTo>
                    <a:lnTo>
                      <a:pt x="66" y="319"/>
                    </a:lnTo>
                    <a:lnTo>
                      <a:pt x="70" y="326"/>
                    </a:lnTo>
                    <a:lnTo>
                      <a:pt x="70" y="326"/>
                    </a:lnTo>
                    <a:lnTo>
                      <a:pt x="72" y="330"/>
                    </a:lnTo>
                    <a:lnTo>
                      <a:pt x="70" y="336"/>
                    </a:lnTo>
                    <a:lnTo>
                      <a:pt x="68" y="343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0" y="358"/>
                    </a:lnTo>
                    <a:lnTo>
                      <a:pt x="60" y="368"/>
                    </a:lnTo>
                    <a:lnTo>
                      <a:pt x="64" y="377"/>
                    </a:lnTo>
                    <a:lnTo>
                      <a:pt x="70" y="385"/>
                    </a:lnTo>
                    <a:lnTo>
                      <a:pt x="70" y="385"/>
                    </a:lnTo>
                    <a:lnTo>
                      <a:pt x="81" y="392"/>
                    </a:lnTo>
                    <a:lnTo>
                      <a:pt x="92" y="396"/>
                    </a:lnTo>
                    <a:lnTo>
                      <a:pt x="100" y="394"/>
                    </a:lnTo>
                    <a:lnTo>
                      <a:pt x="107" y="390"/>
                    </a:lnTo>
                    <a:lnTo>
                      <a:pt x="107" y="390"/>
                    </a:lnTo>
                    <a:lnTo>
                      <a:pt x="111" y="387"/>
                    </a:lnTo>
                    <a:lnTo>
                      <a:pt x="115" y="385"/>
                    </a:lnTo>
                    <a:lnTo>
                      <a:pt x="126" y="383"/>
                    </a:lnTo>
                    <a:lnTo>
                      <a:pt x="136" y="383"/>
                    </a:lnTo>
                    <a:lnTo>
                      <a:pt x="143" y="385"/>
                    </a:lnTo>
                    <a:lnTo>
                      <a:pt x="143" y="385"/>
                    </a:lnTo>
                    <a:lnTo>
                      <a:pt x="147" y="387"/>
                    </a:lnTo>
                    <a:lnTo>
                      <a:pt x="149" y="394"/>
                    </a:lnTo>
                    <a:lnTo>
                      <a:pt x="151" y="402"/>
                    </a:lnTo>
                    <a:lnTo>
                      <a:pt x="151" y="411"/>
                    </a:lnTo>
                    <a:lnTo>
                      <a:pt x="151" y="411"/>
                    </a:lnTo>
                    <a:lnTo>
                      <a:pt x="151" y="419"/>
                    </a:lnTo>
                    <a:lnTo>
                      <a:pt x="156" y="428"/>
                    </a:lnTo>
                    <a:lnTo>
                      <a:pt x="164" y="434"/>
                    </a:lnTo>
                    <a:lnTo>
                      <a:pt x="175" y="439"/>
                    </a:lnTo>
                    <a:lnTo>
                      <a:pt x="175" y="439"/>
                    </a:lnTo>
                    <a:lnTo>
                      <a:pt x="185" y="439"/>
                    </a:lnTo>
                    <a:lnTo>
                      <a:pt x="196" y="436"/>
                    </a:lnTo>
                    <a:lnTo>
                      <a:pt x="204" y="430"/>
                    </a:lnTo>
                    <a:lnTo>
                      <a:pt x="209" y="422"/>
                    </a:lnTo>
                    <a:lnTo>
                      <a:pt x="209" y="422"/>
                    </a:lnTo>
                    <a:lnTo>
                      <a:pt x="209" y="417"/>
                    </a:lnTo>
                    <a:lnTo>
                      <a:pt x="213" y="415"/>
                    </a:lnTo>
                    <a:lnTo>
                      <a:pt x="222" y="407"/>
                    </a:lnTo>
                    <a:lnTo>
                      <a:pt x="230" y="402"/>
                    </a:lnTo>
                    <a:lnTo>
                      <a:pt x="236" y="400"/>
                    </a:lnTo>
                    <a:lnTo>
                      <a:pt x="236" y="400"/>
                    </a:lnTo>
                    <a:lnTo>
                      <a:pt x="243" y="402"/>
                    </a:lnTo>
                    <a:lnTo>
                      <a:pt x="247" y="405"/>
                    </a:lnTo>
                    <a:lnTo>
                      <a:pt x="251" y="411"/>
                    </a:lnTo>
                    <a:lnTo>
                      <a:pt x="256" y="419"/>
                    </a:lnTo>
                    <a:lnTo>
                      <a:pt x="256" y="419"/>
                    </a:lnTo>
                    <a:lnTo>
                      <a:pt x="260" y="426"/>
                    </a:lnTo>
                    <a:lnTo>
                      <a:pt x="268" y="430"/>
                    </a:lnTo>
                    <a:lnTo>
                      <a:pt x="279" y="432"/>
                    </a:lnTo>
                    <a:lnTo>
                      <a:pt x="290" y="430"/>
                    </a:lnTo>
                    <a:lnTo>
                      <a:pt x="290" y="430"/>
                    </a:lnTo>
                    <a:lnTo>
                      <a:pt x="300" y="426"/>
                    </a:lnTo>
                    <a:lnTo>
                      <a:pt x="309" y="417"/>
                    </a:lnTo>
                    <a:lnTo>
                      <a:pt x="311" y="409"/>
                    </a:lnTo>
                    <a:lnTo>
                      <a:pt x="311" y="400"/>
                    </a:lnTo>
                    <a:lnTo>
                      <a:pt x="311" y="400"/>
                    </a:lnTo>
                    <a:lnTo>
                      <a:pt x="311" y="396"/>
                    </a:lnTo>
                    <a:lnTo>
                      <a:pt x="311" y="392"/>
                    </a:lnTo>
                    <a:lnTo>
                      <a:pt x="315" y="381"/>
                    </a:lnTo>
                    <a:lnTo>
                      <a:pt x="319" y="373"/>
                    </a:lnTo>
                    <a:lnTo>
                      <a:pt x="326" y="368"/>
                    </a:lnTo>
                    <a:lnTo>
                      <a:pt x="326" y="368"/>
                    </a:lnTo>
                    <a:lnTo>
                      <a:pt x="330" y="366"/>
                    </a:lnTo>
                    <a:lnTo>
                      <a:pt x="337" y="366"/>
                    </a:lnTo>
                    <a:lnTo>
                      <a:pt x="345" y="370"/>
                    </a:lnTo>
                    <a:lnTo>
                      <a:pt x="351" y="375"/>
                    </a:lnTo>
                    <a:lnTo>
                      <a:pt x="351" y="375"/>
                    </a:lnTo>
                    <a:lnTo>
                      <a:pt x="358" y="379"/>
                    </a:lnTo>
                    <a:lnTo>
                      <a:pt x="368" y="379"/>
                    </a:lnTo>
                    <a:lnTo>
                      <a:pt x="377" y="375"/>
                    </a:lnTo>
                    <a:lnTo>
                      <a:pt x="385" y="366"/>
                    </a:lnTo>
                    <a:lnTo>
                      <a:pt x="385" y="366"/>
                    </a:lnTo>
                    <a:lnTo>
                      <a:pt x="392" y="358"/>
                    </a:lnTo>
                    <a:lnTo>
                      <a:pt x="396" y="347"/>
                    </a:lnTo>
                    <a:lnTo>
                      <a:pt x="394" y="339"/>
                    </a:lnTo>
                    <a:lnTo>
                      <a:pt x="390" y="330"/>
                    </a:lnTo>
                    <a:lnTo>
                      <a:pt x="390" y="330"/>
                    </a:lnTo>
                    <a:lnTo>
                      <a:pt x="388" y="328"/>
                    </a:lnTo>
                    <a:lnTo>
                      <a:pt x="385" y="322"/>
                    </a:lnTo>
                    <a:lnTo>
                      <a:pt x="383" y="313"/>
                    </a:lnTo>
                    <a:lnTo>
                      <a:pt x="383" y="302"/>
                    </a:lnTo>
                    <a:lnTo>
                      <a:pt x="385" y="294"/>
                    </a:lnTo>
                    <a:lnTo>
                      <a:pt x="385" y="294"/>
                    </a:lnTo>
                    <a:lnTo>
                      <a:pt x="390" y="290"/>
                    </a:lnTo>
                    <a:lnTo>
                      <a:pt x="394" y="287"/>
                    </a:lnTo>
                    <a:lnTo>
                      <a:pt x="403" y="287"/>
                    </a:lnTo>
                    <a:lnTo>
                      <a:pt x="411" y="287"/>
                    </a:lnTo>
                    <a:lnTo>
                      <a:pt x="411" y="287"/>
                    </a:lnTo>
                    <a:lnTo>
                      <a:pt x="420" y="287"/>
                    </a:lnTo>
                    <a:lnTo>
                      <a:pt x="428" y="283"/>
                    </a:lnTo>
                    <a:lnTo>
                      <a:pt x="434" y="275"/>
                    </a:lnTo>
                    <a:lnTo>
                      <a:pt x="439" y="264"/>
                    </a:lnTo>
                    <a:lnTo>
                      <a:pt x="439" y="264"/>
                    </a:lnTo>
                    <a:lnTo>
                      <a:pt x="439" y="251"/>
                    </a:lnTo>
                    <a:lnTo>
                      <a:pt x="437" y="241"/>
                    </a:lnTo>
                    <a:lnTo>
                      <a:pt x="430" y="234"/>
                    </a:lnTo>
                    <a:lnTo>
                      <a:pt x="424" y="230"/>
                    </a:lnTo>
                    <a:lnTo>
                      <a:pt x="424" y="230"/>
                    </a:lnTo>
                    <a:lnTo>
                      <a:pt x="420" y="228"/>
                    </a:lnTo>
                    <a:lnTo>
                      <a:pt x="415" y="226"/>
                    </a:lnTo>
                    <a:lnTo>
                      <a:pt x="409" y="217"/>
                    </a:lnTo>
                    <a:lnTo>
                      <a:pt x="403" y="209"/>
                    </a:lnTo>
                    <a:lnTo>
                      <a:pt x="400" y="202"/>
                    </a:lnTo>
                    <a:lnTo>
                      <a:pt x="400" y="202"/>
                    </a:lnTo>
                    <a:lnTo>
                      <a:pt x="403" y="196"/>
                    </a:lnTo>
                    <a:lnTo>
                      <a:pt x="407" y="192"/>
                    </a:lnTo>
                    <a:lnTo>
                      <a:pt x="413" y="185"/>
                    </a:lnTo>
                    <a:lnTo>
                      <a:pt x="420" y="183"/>
                    </a:lnTo>
                    <a:lnTo>
                      <a:pt x="420" y="183"/>
                    </a:lnTo>
                    <a:lnTo>
                      <a:pt x="428" y="177"/>
                    </a:lnTo>
                    <a:lnTo>
                      <a:pt x="432" y="170"/>
                    </a:lnTo>
                    <a:lnTo>
                      <a:pt x="432" y="160"/>
                    </a:lnTo>
                    <a:lnTo>
                      <a:pt x="430" y="147"/>
                    </a:lnTo>
                    <a:lnTo>
                      <a:pt x="430" y="147"/>
                    </a:lnTo>
                    <a:lnTo>
                      <a:pt x="426" y="138"/>
                    </a:lnTo>
                    <a:lnTo>
                      <a:pt x="417" y="130"/>
                    </a:lnTo>
                    <a:lnTo>
                      <a:pt x="409" y="126"/>
                    </a:lnTo>
                    <a:lnTo>
                      <a:pt x="400" y="126"/>
                    </a:lnTo>
                    <a:lnTo>
                      <a:pt x="400" y="126"/>
                    </a:lnTo>
                    <a:lnTo>
                      <a:pt x="396" y="128"/>
                    </a:lnTo>
                    <a:lnTo>
                      <a:pt x="392" y="128"/>
                    </a:lnTo>
                    <a:lnTo>
                      <a:pt x="381" y="124"/>
                    </a:lnTo>
                    <a:lnTo>
                      <a:pt x="373" y="117"/>
                    </a:lnTo>
                    <a:lnTo>
                      <a:pt x="368" y="113"/>
                    </a:lnTo>
                    <a:lnTo>
                      <a:pt x="368" y="113"/>
                    </a:lnTo>
                    <a:lnTo>
                      <a:pt x="366" y="109"/>
                    </a:lnTo>
                    <a:lnTo>
                      <a:pt x="366" y="100"/>
                    </a:lnTo>
                    <a:lnTo>
                      <a:pt x="371" y="94"/>
                    </a:lnTo>
                    <a:lnTo>
                      <a:pt x="375" y="87"/>
                    </a:lnTo>
                    <a:lnTo>
                      <a:pt x="375" y="87"/>
                    </a:lnTo>
                    <a:lnTo>
                      <a:pt x="379" y="79"/>
                    </a:lnTo>
                    <a:lnTo>
                      <a:pt x="379" y="70"/>
                    </a:lnTo>
                    <a:lnTo>
                      <a:pt x="375" y="60"/>
                    </a:lnTo>
                    <a:lnTo>
                      <a:pt x="366" y="51"/>
                    </a:lnTo>
                    <a:lnTo>
                      <a:pt x="366" y="51"/>
                    </a:lnTo>
                    <a:lnTo>
                      <a:pt x="358" y="45"/>
                    </a:lnTo>
                    <a:lnTo>
                      <a:pt x="347" y="43"/>
                    </a:lnTo>
                    <a:lnTo>
                      <a:pt x="339" y="43"/>
                    </a:lnTo>
                    <a:lnTo>
                      <a:pt x="330" y="49"/>
                    </a:lnTo>
                    <a:lnTo>
                      <a:pt x="330" y="49"/>
                    </a:lnTo>
                    <a:lnTo>
                      <a:pt x="328" y="51"/>
                    </a:lnTo>
                    <a:lnTo>
                      <a:pt x="324" y="53"/>
                    </a:lnTo>
                    <a:lnTo>
                      <a:pt x="313" y="55"/>
                    </a:lnTo>
                    <a:lnTo>
                      <a:pt x="302" y="53"/>
                    </a:lnTo>
                    <a:lnTo>
                      <a:pt x="296" y="53"/>
                    </a:lnTo>
                    <a:lnTo>
                      <a:pt x="296" y="53"/>
                    </a:lnTo>
                    <a:lnTo>
                      <a:pt x="292" y="49"/>
                    </a:lnTo>
                    <a:lnTo>
                      <a:pt x="288" y="43"/>
                    </a:lnTo>
                    <a:lnTo>
                      <a:pt x="288" y="36"/>
                    </a:lnTo>
                    <a:lnTo>
                      <a:pt x="288" y="28"/>
                    </a:lnTo>
                    <a:lnTo>
                      <a:pt x="288" y="28"/>
                    </a:lnTo>
                    <a:lnTo>
                      <a:pt x="288" y="17"/>
                    </a:lnTo>
                    <a:lnTo>
                      <a:pt x="283" y="11"/>
                    </a:lnTo>
                    <a:lnTo>
                      <a:pt x="275" y="4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51" y="0"/>
                    </a:lnTo>
                    <a:lnTo>
                      <a:pt x="243" y="2"/>
                    </a:lnTo>
                    <a:lnTo>
                      <a:pt x="234" y="6"/>
                    </a:lnTo>
                    <a:lnTo>
                      <a:pt x="230" y="15"/>
                    </a:lnTo>
                    <a:lnTo>
                      <a:pt x="230" y="15"/>
                    </a:lnTo>
                    <a:close/>
                    <a:moveTo>
                      <a:pt x="345" y="245"/>
                    </a:moveTo>
                    <a:lnTo>
                      <a:pt x="345" y="245"/>
                    </a:lnTo>
                    <a:lnTo>
                      <a:pt x="341" y="258"/>
                    </a:lnTo>
                    <a:lnTo>
                      <a:pt x="337" y="268"/>
                    </a:lnTo>
                    <a:lnTo>
                      <a:pt x="326" y="292"/>
                    </a:lnTo>
                    <a:lnTo>
                      <a:pt x="309" y="311"/>
                    </a:lnTo>
                    <a:lnTo>
                      <a:pt x="290" y="326"/>
                    </a:lnTo>
                    <a:lnTo>
                      <a:pt x="268" y="336"/>
                    </a:lnTo>
                    <a:lnTo>
                      <a:pt x="245" y="345"/>
                    </a:lnTo>
                    <a:lnTo>
                      <a:pt x="219" y="347"/>
                    </a:lnTo>
                    <a:lnTo>
                      <a:pt x="207" y="347"/>
                    </a:lnTo>
                    <a:lnTo>
                      <a:pt x="194" y="345"/>
                    </a:lnTo>
                    <a:lnTo>
                      <a:pt x="194" y="345"/>
                    </a:lnTo>
                    <a:lnTo>
                      <a:pt x="181" y="341"/>
                    </a:lnTo>
                    <a:lnTo>
                      <a:pt x="168" y="336"/>
                    </a:lnTo>
                    <a:lnTo>
                      <a:pt x="147" y="324"/>
                    </a:lnTo>
                    <a:lnTo>
                      <a:pt x="128" y="309"/>
                    </a:lnTo>
                    <a:lnTo>
                      <a:pt x="113" y="290"/>
                    </a:lnTo>
                    <a:lnTo>
                      <a:pt x="100" y="268"/>
                    </a:lnTo>
                    <a:lnTo>
                      <a:pt x="94" y="245"/>
                    </a:lnTo>
                    <a:lnTo>
                      <a:pt x="92" y="219"/>
                    </a:lnTo>
                    <a:lnTo>
                      <a:pt x="92" y="207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6" y="181"/>
                    </a:lnTo>
                    <a:lnTo>
                      <a:pt x="100" y="168"/>
                    </a:lnTo>
                    <a:lnTo>
                      <a:pt x="113" y="147"/>
                    </a:lnTo>
                    <a:lnTo>
                      <a:pt x="130" y="128"/>
                    </a:lnTo>
                    <a:lnTo>
                      <a:pt x="149" y="113"/>
                    </a:lnTo>
                    <a:lnTo>
                      <a:pt x="170" y="100"/>
                    </a:lnTo>
                    <a:lnTo>
                      <a:pt x="194" y="94"/>
                    </a:lnTo>
                    <a:lnTo>
                      <a:pt x="219" y="92"/>
                    </a:lnTo>
                    <a:lnTo>
                      <a:pt x="232" y="92"/>
                    </a:lnTo>
                    <a:lnTo>
                      <a:pt x="245" y="94"/>
                    </a:lnTo>
                    <a:lnTo>
                      <a:pt x="245" y="94"/>
                    </a:lnTo>
                    <a:lnTo>
                      <a:pt x="258" y="96"/>
                    </a:lnTo>
                    <a:lnTo>
                      <a:pt x="268" y="100"/>
                    </a:lnTo>
                    <a:lnTo>
                      <a:pt x="292" y="113"/>
                    </a:lnTo>
                    <a:lnTo>
                      <a:pt x="311" y="128"/>
                    </a:lnTo>
                    <a:lnTo>
                      <a:pt x="326" y="147"/>
                    </a:lnTo>
                    <a:lnTo>
                      <a:pt x="337" y="170"/>
                    </a:lnTo>
                    <a:lnTo>
                      <a:pt x="345" y="194"/>
                    </a:lnTo>
                    <a:lnTo>
                      <a:pt x="347" y="219"/>
                    </a:lnTo>
                    <a:lnTo>
                      <a:pt x="347" y="232"/>
                    </a:lnTo>
                    <a:lnTo>
                      <a:pt x="345" y="245"/>
                    </a:lnTo>
                    <a:lnTo>
                      <a:pt x="345" y="245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9" name="Freeform 27"/>
              <p:cNvSpPr>
                <a:spLocks noEditPoints="1"/>
              </p:cNvSpPr>
              <p:nvPr/>
            </p:nvSpPr>
            <p:spPr bwMode="auto">
              <a:xfrm>
                <a:off x="7937500" y="3248025"/>
                <a:ext cx="1084262" cy="1081087"/>
              </a:xfrm>
              <a:custGeom>
                <a:avLst/>
                <a:gdLst>
                  <a:gd name="T0" fmla="*/ 315 w 683"/>
                  <a:gd name="T1" fmla="*/ 58 h 681"/>
                  <a:gd name="T2" fmla="*/ 283 w 683"/>
                  <a:gd name="T3" fmla="*/ 24 h 681"/>
                  <a:gd name="T4" fmla="*/ 232 w 683"/>
                  <a:gd name="T5" fmla="*/ 13 h 681"/>
                  <a:gd name="T6" fmla="*/ 198 w 683"/>
                  <a:gd name="T7" fmla="*/ 45 h 681"/>
                  <a:gd name="T8" fmla="*/ 185 w 683"/>
                  <a:gd name="T9" fmla="*/ 102 h 681"/>
                  <a:gd name="T10" fmla="*/ 136 w 683"/>
                  <a:gd name="T11" fmla="*/ 98 h 681"/>
                  <a:gd name="T12" fmla="*/ 87 w 683"/>
                  <a:gd name="T13" fmla="*/ 105 h 681"/>
                  <a:gd name="T14" fmla="*/ 68 w 683"/>
                  <a:gd name="T15" fmla="*/ 149 h 681"/>
                  <a:gd name="T16" fmla="*/ 87 w 683"/>
                  <a:gd name="T17" fmla="*/ 196 h 681"/>
                  <a:gd name="T18" fmla="*/ 42 w 683"/>
                  <a:gd name="T19" fmla="*/ 234 h 681"/>
                  <a:gd name="T20" fmla="*/ 8 w 683"/>
                  <a:gd name="T21" fmla="*/ 256 h 681"/>
                  <a:gd name="T22" fmla="*/ 4 w 683"/>
                  <a:gd name="T23" fmla="*/ 307 h 681"/>
                  <a:gd name="T24" fmla="*/ 49 w 683"/>
                  <a:gd name="T25" fmla="*/ 334 h 681"/>
                  <a:gd name="T26" fmla="*/ 36 w 683"/>
                  <a:gd name="T27" fmla="*/ 394 h 681"/>
                  <a:gd name="T28" fmla="*/ 10 w 683"/>
                  <a:gd name="T29" fmla="*/ 426 h 681"/>
                  <a:gd name="T30" fmla="*/ 25 w 683"/>
                  <a:gd name="T31" fmla="*/ 475 h 681"/>
                  <a:gd name="T32" fmla="*/ 66 w 683"/>
                  <a:gd name="T33" fmla="*/ 483 h 681"/>
                  <a:gd name="T34" fmla="*/ 112 w 683"/>
                  <a:gd name="T35" fmla="*/ 524 h 681"/>
                  <a:gd name="T36" fmla="*/ 93 w 683"/>
                  <a:gd name="T37" fmla="*/ 573 h 681"/>
                  <a:gd name="T38" fmla="*/ 127 w 683"/>
                  <a:gd name="T39" fmla="*/ 611 h 681"/>
                  <a:gd name="T40" fmla="*/ 168 w 683"/>
                  <a:gd name="T41" fmla="*/ 607 h 681"/>
                  <a:gd name="T42" fmla="*/ 230 w 683"/>
                  <a:gd name="T43" fmla="*/ 605 h 681"/>
                  <a:gd name="T44" fmla="*/ 238 w 683"/>
                  <a:gd name="T45" fmla="*/ 660 h 681"/>
                  <a:gd name="T46" fmla="*/ 283 w 683"/>
                  <a:gd name="T47" fmla="*/ 681 h 681"/>
                  <a:gd name="T48" fmla="*/ 323 w 683"/>
                  <a:gd name="T49" fmla="*/ 658 h 681"/>
                  <a:gd name="T50" fmla="*/ 368 w 683"/>
                  <a:gd name="T51" fmla="*/ 624 h 681"/>
                  <a:gd name="T52" fmla="*/ 406 w 683"/>
                  <a:gd name="T53" fmla="*/ 664 h 681"/>
                  <a:gd name="T54" fmla="*/ 451 w 683"/>
                  <a:gd name="T55" fmla="*/ 671 h 681"/>
                  <a:gd name="T56" fmla="*/ 485 w 683"/>
                  <a:gd name="T57" fmla="*/ 630 h 681"/>
                  <a:gd name="T58" fmla="*/ 506 w 683"/>
                  <a:gd name="T59" fmla="*/ 573 h 681"/>
                  <a:gd name="T60" fmla="*/ 553 w 683"/>
                  <a:gd name="T61" fmla="*/ 588 h 681"/>
                  <a:gd name="T62" fmla="*/ 602 w 683"/>
                  <a:gd name="T63" fmla="*/ 571 h 681"/>
                  <a:gd name="T64" fmla="*/ 615 w 683"/>
                  <a:gd name="T65" fmla="*/ 526 h 681"/>
                  <a:gd name="T66" fmla="*/ 598 w 683"/>
                  <a:gd name="T67" fmla="*/ 471 h 681"/>
                  <a:gd name="T68" fmla="*/ 641 w 683"/>
                  <a:gd name="T69" fmla="*/ 447 h 681"/>
                  <a:gd name="T70" fmla="*/ 679 w 683"/>
                  <a:gd name="T71" fmla="*/ 420 h 681"/>
                  <a:gd name="T72" fmla="*/ 675 w 683"/>
                  <a:gd name="T73" fmla="*/ 371 h 681"/>
                  <a:gd name="T74" fmla="*/ 634 w 683"/>
                  <a:gd name="T75" fmla="*/ 339 h 681"/>
                  <a:gd name="T76" fmla="*/ 653 w 683"/>
                  <a:gd name="T77" fmla="*/ 285 h 681"/>
                  <a:gd name="T78" fmla="*/ 675 w 683"/>
                  <a:gd name="T79" fmla="*/ 249 h 681"/>
                  <a:gd name="T80" fmla="*/ 651 w 683"/>
                  <a:gd name="T81" fmla="*/ 202 h 681"/>
                  <a:gd name="T82" fmla="*/ 611 w 683"/>
                  <a:gd name="T83" fmla="*/ 198 h 681"/>
                  <a:gd name="T84" fmla="*/ 577 w 683"/>
                  <a:gd name="T85" fmla="*/ 147 h 681"/>
                  <a:gd name="T86" fmla="*/ 587 w 683"/>
                  <a:gd name="T87" fmla="*/ 102 h 681"/>
                  <a:gd name="T88" fmla="*/ 549 w 683"/>
                  <a:gd name="T89" fmla="*/ 68 h 681"/>
                  <a:gd name="T90" fmla="*/ 511 w 683"/>
                  <a:gd name="T91" fmla="*/ 81 h 681"/>
                  <a:gd name="T92" fmla="*/ 449 w 683"/>
                  <a:gd name="T93" fmla="*/ 68 h 681"/>
                  <a:gd name="T94" fmla="*/ 440 w 683"/>
                  <a:gd name="T95" fmla="*/ 17 h 681"/>
                  <a:gd name="T96" fmla="*/ 394 w 683"/>
                  <a:gd name="T97" fmla="*/ 0 h 681"/>
                  <a:gd name="T98" fmla="*/ 359 w 683"/>
                  <a:gd name="T99" fmla="*/ 24 h 681"/>
                  <a:gd name="T100" fmla="*/ 494 w 683"/>
                  <a:gd name="T101" fmla="*/ 469 h 681"/>
                  <a:gd name="T102" fmla="*/ 381 w 683"/>
                  <a:gd name="T103" fmla="*/ 537 h 681"/>
                  <a:gd name="T104" fmla="*/ 264 w 683"/>
                  <a:gd name="T105" fmla="*/ 524 h 681"/>
                  <a:gd name="T106" fmla="*/ 166 w 683"/>
                  <a:gd name="T107" fmla="*/ 435 h 681"/>
                  <a:gd name="T108" fmla="*/ 146 w 683"/>
                  <a:gd name="T109" fmla="*/ 303 h 681"/>
                  <a:gd name="T110" fmla="*/ 202 w 683"/>
                  <a:gd name="T111" fmla="*/ 198 h 681"/>
                  <a:gd name="T112" fmla="*/ 321 w 683"/>
                  <a:gd name="T113" fmla="*/ 143 h 681"/>
                  <a:gd name="T114" fmla="*/ 438 w 683"/>
                  <a:gd name="T115" fmla="*/ 166 h 681"/>
                  <a:gd name="T116" fmla="*/ 526 w 683"/>
                  <a:gd name="T117" fmla="*/ 264 h 681"/>
                  <a:gd name="T118" fmla="*/ 536 w 683"/>
                  <a:gd name="T119" fmla="*/ 381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83" h="681">
                    <a:moveTo>
                      <a:pt x="359" y="24"/>
                    </a:moveTo>
                    <a:lnTo>
                      <a:pt x="359" y="24"/>
                    </a:lnTo>
                    <a:lnTo>
                      <a:pt x="357" y="30"/>
                    </a:lnTo>
                    <a:lnTo>
                      <a:pt x="353" y="36"/>
                    </a:lnTo>
                    <a:lnTo>
                      <a:pt x="340" y="47"/>
                    </a:lnTo>
                    <a:lnTo>
                      <a:pt x="325" y="56"/>
                    </a:lnTo>
                    <a:lnTo>
                      <a:pt x="315" y="58"/>
                    </a:lnTo>
                    <a:lnTo>
                      <a:pt x="315" y="58"/>
                    </a:lnTo>
                    <a:lnTo>
                      <a:pt x="306" y="58"/>
                    </a:lnTo>
                    <a:lnTo>
                      <a:pt x="298" y="51"/>
                    </a:lnTo>
                    <a:lnTo>
                      <a:pt x="291" y="41"/>
                    </a:lnTo>
                    <a:lnTo>
                      <a:pt x="285" y="30"/>
                    </a:lnTo>
                    <a:lnTo>
                      <a:pt x="285" y="30"/>
                    </a:lnTo>
                    <a:lnTo>
                      <a:pt x="283" y="24"/>
                    </a:lnTo>
                    <a:lnTo>
                      <a:pt x="276" y="17"/>
                    </a:lnTo>
                    <a:lnTo>
                      <a:pt x="272" y="13"/>
                    </a:lnTo>
                    <a:lnTo>
                      <a:pt x="266" y="11"/>
                    </a:lnTo>
                    <a:lnTo>
                      <a:pt x="257" y="9"/>
                    </a:lnTo>
                    <a:lnTo>
                      <a:pt x="249" y="9"/>
                    </a:lnTo>
                    <a:lnTo>
                      <a:pt x="240" y="11"/>
                    </a:lnTo>
                    <a:lnTo>
                      <a:pt x="232" y="13"/>
                    </a:lnTo>
                    <a:lnTo>
                      <a:pt x="232" y="13"/>
                    </a:lnTo>
                    <a:lnTo>
                      <a:pt x="223" y="15"/>
                    </a:lnTo>
                    <a:lnTo>
                      <a:pt x="215" y="19"/>
                    </a:lnTo>
                    <a:lnTo>
                      <a:pt x="208" y="26"/>
                    </a:lnTo>
                    <a:lnTo>
                      <a:pt x="204" y="32"/>
                    </a:lnTo>
                    <a:lnTo>
                      <a:pt x="200" y="39"/>
                    </a:lnTo>
                    <a:lnTo>
                      <a:pt x="198" y="45"/>
                    </a:lnTo>
                    <a:lnTo>
                      <a:pt x="198" y="51"/>
                    </a:lnTo>
                    <a:lnTo>
                      <a:pt x="198" y="58"/>
                    </a:lnTo>
                    <a:lnTo>
                      <a:pt x="198" y="58"/>
                    </a:lnTo>
                    <a:lnTo>
                      <a:pt x="200" y="64"/>
                    </a:lnTo>
                    <a:lnTo>
                      <a:pt x="198" y="73"/>
                    </a:lnTo>
                    <a:lnTo>
                      <a:pt x="193" y="87"/>
                    </a:lnTo>
                    <a:lnTo>
                      <a:pt x="185" y="102"/>
                    </a:lnTo>
                    <a:lnTo>
                      <a:pt x="176" y="109"/>
                    </a:lnTo>
                    <a:lnTo>
                      <a:pt x="176" y="109"/>
                    </a:lnTo>
                    <a:lnTo>
                      <a:pt x="168" y="113"/>
                    </a:lnTo>
                    <a:lnTo>
                      <a:pt x="159" y="111"/>
                    </a:lnTo>
                    <a:lnTo>
                      <a:pt x="146" y="107"/>
                    </a:lnTo>
                    <a:lnTo>
                      <a:pt x="136" y="98"/>
                    </a:lnTo>
                    <a:lnTo>
                      <a:pt x="136" y="98"/>
                    </a:lnTo>
                    <a:lnTo>
                      <a:pt x="132" y="96"/>
                    </a:lnTo>
                    <a:lnTo>
                      <a:pt x="125" y="94"/>
                    </a:lnTo>
                    <a:lnTo>
                      <a:pt x="117" y="92"/>
                    </a:lnTo>
                    <a:lnTo>
                      <a:pt x="110" y="94"/>
                    </a:lnTo>
                    <a:lnTo>
                      <a:pt x="102" y="96"/>
                    </a:lnTo>
                    <a:lnTo>
                      <a:pt x="95" y="100"/>
                    </a:lnTo>
                    <a:lnTo>
                      <a:pt x="87" y="105"/>
                    </a:lnTo>
                    <a:lnTo>
                      <a:pt x="80" y="111"/>
                    </a:lnTo>
                    <a:lnTo>
                      <a:pt x="80" y="111"/>
                    </a:lnTo>
                    <a:lnTo>
                      <a:pt x="76" y="119"/>
                    </a:lnTo>
                    <a:lnTo>
                      <a:pt x="72" y="126"/>
                    </a:lnTo>
                    <a:lnTo>
                      <a:pt x="68" y="134"/>
                    </a:lnTo>
                    <a:lnTo>
                      <a:pt x="68" y="143"/>
                    </a:lnTo>
                    <a:lnTo>
                      <a:pt x="68" y="149"/>
                    </a:lnTo>
                    <a:lnTo>
                      <a:pt x="68" y="156"/>
                    </a:lnTo>
                    <a:lnTo>
                      <a:pt x="72" y="162"/>
                    </a:lnTo>
                    <a:lnTo>
                      <a:pt x="76" y="168"/>
                    </a:lnTo>
                    <a:lnTo>
                      <a:pt x="76" y="168"/>
                    </a:lnTo>
                    <a:lnTo>
                      <a:pt x="80" y="173"/>
                    </a:lnTo>
                    <a:lnTo>
                      <a:pt x="83" y="179"/>
                    </a:lnTo>
                    <a:lnTo>
                      <a:pt x="87" y="196"/>
                    </a:lnTo>
                    <a:lnTo>
                      <a:pt x="85" y="211"/>
                    </a:lnTo>
                    <a:lnTo>
                      <a:pt x="83" y="224"/>
                    </a:lnTo>
                    <a:lnTo>
                      <a:pt x="83" y="224"/>
                    </a:lnTo>
                    <a:lnTo>
                      <a:pt x="78" y="230"/>
                    </a:lnTo>
                    <a:lnTo>
                      <a:pt x="68" y="234"/>
                    </a:lnTo>
                    <a:lnTo>
                      <a:pt x="57" y="234"/>
                    </a:lnTo>
                    <a:lnTo>
                      <a:pt x="42" y="234"/>
                    </a:lnTo>
                    <a:lnTo>
                      <a:pt x="42" y="234"/>
                    </a:lnTo>
                    <a:lnTo>
                      <a:pt x="36" y="234"/>
                    </a:lnTo>
                    <a:lnTo>
                      <a:pt x="29" y="234"/>
                    </a:lnTo>
                    <a:lnTo>
                      <a:pt x="23" y="239"/>
                    </a:lnTo>
                    <a:lnTo>
                      <a:pt x="17" y="243"/>
                    </a:lnTo>
                    <a:lnTo>
                      <a:pt x="12" y="249"/>
                    </a:lnTo>
                    <a:lnTo>
                      <a:pt x="8" y="256"/>
                    </a:lnTo>
                    <a:lnTo>
                      <a:pt x="4" y="264"/>
                    </a:lnTo>
                    <a:lnTo>
                      <a:pt x="2" y="273"/>
                    </a:lnTo>
                    <a:lnTo>
                      <a:pt x="2" y="273"/>
                    </a:lnTo>
                    <a:lnTo>
                      <a:pt x="0" y="281"/>
                    </a:lnTo>
                    <a:lnTo>
                      <a:pt x="0" y="290"/>
                    </a:lnTo>
                    <a:lnTo>
                      <a:pt x="2" y="298"/>
                    </a:lnTo>
                    <a:lnTo>
                      <a:pt x="4" y="307"/>
                    </a:lnTo>
                    <a:lnTo>
                      <a:pt x="8" y="313"/>
                    </a:lnTo>
                    <a:lnTo>
                      <a:pt x="12" y="317"/>
                    </a:lnTo>
                    <a:lnTo>
                      <a:pt x="19" y="322"/>
                    </a:lnTo>
                    <a:lnTo>
                      <a:pt x="25" y="324"/>
                    </a:lnTo>
                    <a:lnTo>
                      <a:pt x="25" y="324"/>
                    </a:lnTo>
                    <a:lnTo>
                      <a:pt x="38" y="328"/>
                    </a:lnTo>
                    <a:lnTo>
                      <a:pt x="49" y="334"/>
                    </a:lnTo>
                    <a:lnTo>
                      <a:pt x="55" y="341"/>
                    </a:lnTo>
                    <a:lnTo>
                      <a:pt x="57" y="349"/>
                    </a:lnTo>
                    <a:lnTo>
                      <a:pt x="57" y="349"/>
                    </a:lnTo>
                    <a:lnTo>
                      <a:pt x="55" y="360"/>
                    </a:lnTo>
                    <a:lnTo>
                      <a:pt x="51" y="375"/>
                    </a:lnTo>
                    <a:lnTo>
                      <a:pt x="42" y="390"/>
                    </a:lnTo>
                    <a:lnTo>
                      <a:pt x="36" y="394"/>
                    </a:lnTo>
                    <a:lnTo>
                      <a:pt x="29" y="398"/>
                    </a:lnTo>
                    <a:lnTo>
                      <a:pt x="29" y="398"/>
                    </a:lnTo>
                    <a:lnTo>
                      <a:pt x="23" y="400"/>
                    </a:lnTo>
                    <a:lnTo>
                      <a:pt x="19" y="405"/>
                    </a:lnTo>
                    <a:lnTo>
                      <a:pt x="14" y="411"/>
                    </a:lnTo>
                    <a:lnTo>
                      <a:pt x="12" y="417"/>
                    </a:lnTo>
                    <a:lnTo>
                      <a:pt x="10" y="426"/>
                    </a:lnTo>
                    <a:lnTo>
                      <a:pt x="10" y="435"/>
                    </a:lnTo>
                    <a:lnTo>
                      <a:pt x="10" y="443"/>
                    </a:lnTo>
                    <a:lnTo>
                      <a:pt x="12" y="452"/>
                    </a:lnTo>
                    <a:lnTo>
                      <a:pt x="12" y="452"/>
                    </a:lnTo>
                    <a:lnTo>
                      <a:pt x="17" y="460"/>
                    </a:lnTo>
                    <a:lnTo>
                      <a:pt x="21" y="469"/>
                    </a:lnTo>
                    <a:lnTo>
                      <a:pt x="25" y="475"/>
                    </a:lnTo>
                    <a:lnTo>
                      <a:pt x="32" y="479"/>
                    </a:lnTo>
                    <a:lnTo>
                      <a:pt x="38" y="483"/>
                    </a:lnTo>
                    <a:lnTo>
                      <a:pt x="44" y="486"/>
                    </a:lnTo>
                    <a:lnTo>
                      <a:pt x="53" y="486"/>
                    </a:lnTo>
                    <a:lnTo>
                      <a:pt x="59" y="483"/>
                    </a:lnTo>
                    <a:lnTo>
                      <a:pt x="59" y="483"/>
                    </a:lnTo>
                    <a:lnTo>
                      <a:pt x="66" y="483"/>
                    </a:lnTo>
                    <a:lnTo>
                      <a:pt x="72" y="483"/>
                    </a:lnTo>
                    <a:lnTo>
                      <a:pt x="89" y="490"/>
                    </a:lnTo>
                    <a:lnTo>
                      <a:pt x="102" y="498"/>
                    </a:lnTo>
                    <a:lnTo>
                      <a:pt x="110" y="507"/>
                    </a:lnTo>
                    <a:lnTo>
                      <a:pt x="110" y="507"/>
                    </a:lnTo>
                    <a:lnTo>
                      <a:pt x="112" y="513"/>
                    </a:lnTo>
                    <a:lnTo>
                      <a:pt x="112" y="524"/>
                    </a:lnTo>
                    <a:lnTo>
                      <a:pt x="108" y="535"/>
                    </a:lnTo>
                    <a:lnTo>
                      <a:pt x="100" y="545"/>
                    </a:lnTo>
                    <a:lnTo>
                      <a:pt x="100" y="545"/>
                    </a:lnTo>
                    <a:lnTo>
                      <a:pt x="95" y="552"/>
                    </a:lnTo>
                    <a:lnTo>
                      <a:pt x="93" y="558"/>
                    </a:lnTo>
                    <a:lnTo>
                      <a:pt x="93" y="564"/>
                    </a:lnTo>
                    <a:lnTo>
                      <a:pt x="93" y="573"/>
                    </a:lnTo>
                    <a:lnTo>
                      <a:pt x="95" y="579"/>
                    </a:lnTo>
                    <a:lnTo>
                      <a:pt x="100" y="588"/>
                    </a:lnTo>
                    <a:lnTo>
                      <a:pt x="106" y="594"/>
                    </a:lnTo>
                    <a:lnTo>
                      <a:pt x="112" y="601"/>
                    </a:lnTo>
                    <a:lnTo>
                      <a:pt x="112" y="601"/>
                    </a:lnTo>
                    <a:lnTo>
                      <a:pt x="119" y="607"/>
                    </a:lnTo>
                    <a:lnTo>
                      <a:pt x="127" y="611"/>
                    </a:lnTo>
                    <a:lnTo>
                      <a:pt x="134" y="613"/>
                    </a:lnTo>
                    <a:lnTo>
                      <a:pt x="142" y="615"/>
                    </a:lnTo>
                    <a:lnTo>
                      <a:pt x="151" y="615"/>
                    </a:lnTo>
                    <a:lnTo>
                      <a:pt x="157" y="613"/>
                    </a:lnTo>
                    <a:lnTo>
                      <a:pt x="164" y="611"/>
                    </a:lnTo>
                    <a:lnTo>
                      <a:pt x="168" y="607"/>
                    </a:lnTo>
                    <a:lnTo>
                      <a:pt x="168" y="607"/>
                    </a:lnTo>
                    <a:lnTo>
                      <a:pt x="174" y="603"/>
                    </a:lnTo>
                    <a:lnTo>
                      <a:pt x="181" y="598"/>
                    </a:lnTo>
                    <a:lnTo>
                      <a:pt x="198" y="596"/>
                    </a:lnTo>
                    <a:lnTo>
                      <a:pt x="213" y="596"/>
                    </a:lnTo>
                    <a:lnTo>
                      <a:pt x="223" y="598"/>
                    </a:lnTo>
                    <a:lnTo>
                      <a:pt x="223" y="598"/>
                    </a:lnTo>
                    <a:lnTo>
                      <a:pt x="230" y="605"/>
                    </a:lnTo>
                    <a:lnTo>
                      <a:pt x="234" y="613"/>
                    </a:lnTo>
                    <a:lnTo>
                      <a:pt x="236" y="626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34" y="647"/>
                    </a:lnTo>
                    <a:lnTo>
                      <a:pt x="236" y="654"/>
                    </a:lnTo>
                    <a:lnTo>
                      <a:pt x="238" y="660"/>
                    </a:lnTo>
                    <a:lnTo>
                      <a:pt x="242" y="664"/>
                    </a:lnTo>
                    <a:lnTo>
                      <a:pt x="249" y="671"/>
                    </a:lnTo>
                    <a:lnTo>
                      <a:pt x="255" y="675"/>
                    </a:lnTo>
                    <a:lnTo>
                      <a:pt x="264" y="679"/>
                    </a:lnTo>
                    <a:lnTo>
                      <a:pt x="272" y="681"/>
                    </a:lnTo>
                    <a:lnTo>
                      <a:pt x="272" y="681"/>
                    </a:lnTo>
                    <a:lnTo>
                      <a:pt x="283" y="681"/>
                    </a:lnTo>
                    <a:lnTo>
                      <a:pt x="291" y="681"/>
                    </a:lnTo>
                    <a:lnTo>
                      <a:pt x="300" y="681"/>
                    </a:lnTo>
                    <a:lnTo>
                      <a:pt x="306" y="677"/>
                    </a:lnTo>
                    <a:lnTo>
                      <a:pt x="313" y="675"/>
                    </a:lnTo>
                    <a:lnTo>
                      <a:pt x="317" y="669"/>
                    </a:lnTo>
                    <a:lnTo>
                      <a:pt x="321" y="664"/>
                    </a:lnTo>
                    <a:lnTo>
                      <a:pt x="323" y="658"/>
                    </a:lnTo>
                    <a:lnTo>
                      <a:pt x="323" y="658"/>
                    </a:lnTo>
                    <a:lnTo>
                      <a:pt x="327" y="652"/>
                    </a:lnTo>
                    <a:lnTo>
                      <a:pt x="332" y="645"/>
                    </a:lnTo>
                    <a:lnTo>
                      <a:pt x="345" y="635"/>
                    </a:lnTo>
                    <a:lnTo>
                      <a:pt x="357" y="626"/>
                    </a:lnTo>
                    <a:lnTo>
                      <a:pt x="368" y="624"/>
                    </a:lnTo>
                    <a:lnTo>
                      <a:pt x="368" y="624"/>
                    </a:lnTo>
                    <a:lnTo>
                      <a:pt x="376" y="626"/>
                    </a:lnTo>
                    <a:lnTo>
                      <a:pt x="385" y="633"/>
                    </a:lnTo>
                    <a:lnTo>
                      <a:pt x="394" y="641"/>
                    </a:lnTo>
                    <a:lnTo>
                      <a:pt x="398" y="654"/>
                    </a:lnTo>
                    <a:lnTo>
                      <a:pt x="398" y="654"/>
                    </a:lnTo>
                    <a:lnTo>
                      <a:pt x="402" y="660"/>
                    </a:lnTo>
                    <a:lnTo>
                      <a:pt x="406" y="664"/>
                    </a:lnTo>
                    <a:lnTo>
                      <a:pt x="411" y="669"/>
                    </a:lnTo>
                    <a:lnTo>
                      <a:pt x="419" y="671"/>
                    </a:lnTo>
                    <a:lnTo>
                      <a:pt x="425" y="673"/>
                    </a:lnTo>
                    <a:lnTo>
                      <a:pt x="434" y="673"/>
                    </a:lnTo>
                    <a:lnTo>
                      <a:pt x="442" y="673"/>
                    </a:lnTo>
                    <a:lnTo>
                      <a:pt x="451" y="671"/>
                    </a:lnTo>
                    <a:lnTo>
                      <a:pt x="451" y="671"/>
                    </a:lnTo>
                    <a:lnTo>
                      <a:pt x="460" y="667"/>
                    </a:lnTo>
                    <a:lnTo>
                      <a:pt x="468" y="662"/>
                    </a:lnTo>
                    <a:lnTo>
                      <a:pt x="474" y="656"/>
                    </a:lnTo>
                    <a:lnTo>
                      <a:pt x="479" y="652"/>
                    </a:lnTo>
                    <a:lnTo>
                      <a:pt x="483" y="643"/>
                    </a:lnTo>
                    <a:lnTo>
                      <a:pt x="485" y="637"/>
                    </a:lnTo>
                    <a:lnTo>
                      <a:pt x="485" y="630"/>
                    </a:lnTo>
                    <a:lnTo>
                      <a:pt x="485" y="624"/>
                    </a:lnTo>
                    <a:lnTo>
                      <a:pt x="485" y="624"/>
                    </a:lnTo>
                    <a:lnTo>
                      <a:pt x="483" y="618"/>
                    </a:lnTo>
                    <a:lnTo>
                      <a:pt x="485" y="609"/>
                    </a:lnTo>
                    <a:lnTo>
                      <a:pt x="489" y="594"/>
                    </a:lnTo>
                    <a:lnTo>
                      <a:pt x="498" y="581"/>
                    </a:lnTo>
                    <a:lnTo>
                      <a:pt x="506" y="573"/>
                    </a:lnTo>
                    <a:lnTo>
                      <a:pt x="506" y="573"/>
                    </a:lnTo>
                    <a:lnTo>
                      <a:pt x="515" y="571"/>
                    </a:lnTo>
                    <a:lnTo>
                      <a:pt x="523" y="571"/>
                    </a:lnTo>
                    <a:lnTo>
                      <a:pt x="536" y="575"/>
                    </a:lnTo>
                    <a:lnTo>
                      <a:pt x="547" y="584"/>
                    </a:lnTo>
                    <a:lnTo>
                      <a:pt x="547" y="584"/>
                    </a:lnTo>
                    <a:lnTo>
                      <a:pt x="553" y="588"/>
                    </a:lnTo>
                    <a:lnTo>
                      <a:pt x="560" y="590"/>
                    </a:lnTo>
                    <a:lnTo>
                      <a:pt x="566" y="590"/>
                    </a:lnTo>
                    <a:lnTo>
                      <a:pt x="572" y="588"/>
                    </a:lnTo>
                    <a:lnTo>
                      <a:pt x="581" y="586"/>
                    </a:lnTo>
                    <a:lnTo>
                      <a:pt x="587" y="581"/>
                    </a:lnTo>
                    <a:lnTo>
                      <a:pt x="596" y="577"/>
                    </a:lnTo>
                    <a:lnTo>
                      <a:pt x="602" y="571"/>
                    </a:lnTo>
                    <a:lnTo>
                      <a:pt x="602" y="571"/>
                    </a:lnTo>
                    <a:lnTo>
                      <a:pt x="606" y="564"/>
                    </a:lnTo>
                    <a:lnTo>
                      <a:pt x="611" y="556"/>
                    </a:lnTo>
                    <a:lnTo>
                      <a:pt x="615" y="547"/>
                    </a:lnTo>
                    <a:lnTo>
                      <a:pt x="615" y="541"/>
                    </a:lnTo>
                    <a:lnTo>
                      <a:pt x="615" y="532"/>
                    </a:lnTo>
                    <a:lnTo>
                      <a:pt x="615" y="526"/>
                    </a:lnTo>
                    <a:lnTo>
                      <a:pt x="611" y="520"/>
                    </a:lnTo>
                    <a:lnTo>
                      <a:pt x="606" y="515"/>
                    </a:lnTo>
                    <a:lnTo>
                      <a:pt x="606" y="515"/>
                    </a:lnTo>
                    <a:lnTo>
                      <a:pt x="602" y="509"/>
                    </a:lnTo>
                    <a:lnTo>
                      <a:pt x="600" y="503"/>
                    </a:lnTo>
                    <a:lnTo>
                      <a:pt x="596" y="486"/>
                    </a:lnTo>
                    <a:lnTo>
                      <a:pt x="598" y="471"/>
                    </a:lnTo>
                    <a:lnTo>
                      <a:pt x="600" y="460"/>
                    </a:lnTo>
                    <a:lnTo>
                      <a:pt x="600" y="460"/>
                    </a:lnTo>
                    <a:lnTo>
                      <a:pt x="606" y="454"/>
                    </a:lnTo>
                    <a:lnTo>
                      <a:pt x="615" y="449"/>
                    </a:lnTo>
                    <a:lnTo>
                      <a:pt x="628" y="447"/>
                    </a:lnTo>
                    <a:lnTo>
                      <a:pt x="641" y="447"/>
                    </a:lnTo>
                    <a:lnTo>
                      <a:pt x="641" y="447"/>
                    </a:lnTo>
                    <a:lnTo>
                      <a:pt x="647" y="449"/>
                    </a:lnTo>
                    <a:lnTo>
                      <a:pt x="653" y="447"/>
                    </a:lnTo>
                    <a:lnTo>
                      <a:pt x="660" y="445"/>
                    </a:lnTo>
                    <a:lnTo>
                      <a:pt x="666" y="439"/>
                    </a:lnTo>
                    <a:lnTo>
                      <a:pt x="670" y="435"/>
                    </a:lnTo>
                    <a:lnTo>
                      <a:pt x="675" y="426"/>
                    </a:lnTo>
                    <a:lnTo>
                      <a:pt x="679" y="420"/>
                    </a:lnTo>
                    <a:lnTo>
                      <a:pt x="681" y="411"/>
                    </a:lnTo>
                    <a:lnTo>
                      <a:pt x="681" y="411"/>
                    </a:lnTo>
                    <a:lnTo>
                      <a:pt x="683" y="400"/>
                    </a:lnTo>
                    <a:lnTo>
                      <a:pt x="683" y="392"/>
                    </a:lnTo>
                    <a:lnTo>
                      <a:pt x="681" y="383"/>
                    </a:lnTo>
                    <a:lnTo>
                      <a:pt x="679" y="377"/>
                    </a:lnTo>
                    <a:lnTo>
                      <a:pt x="675" y="371"/>
                    </a:lnTo>
                    <a:lnTo>
                      <a:pt x="670" y="364"/>
                    </a:lnTo>
                    <a:lnTo>
                      <a:pt x="664" y="360"/>
                    </a:lnTo>
                    <a:lnTo>
                      <a:pt x="658" y="358"/>
                    </a:lnTo>
                    <a:lnTo>
                      <a:pt x="658" y="358"/>
                    </a:lnTo>
                    <a:lnTo>
                      <a:pt x="651" y="356"/>
                    </a:lnTo>
                    <a:lnTo>
                      <a:pt x="645" y="351"/>
                    </a:lnTo>
                    <a:lnTo>
                      <a:pt x="634" y="339"/>
                    </a:lnTo>
                    <a:lnTo>
                      <a:pt x="628" y="324"/>
                    </a:lnTo>
                    <a:lnTo>
                      <a:pt x="623" y="313"/>
                    </a:lnTo>
                    <a:lnTo>
                      <a:pt x="623" y="313"/>
                    </a:lnTo>
                    <a:lnTo>
                      <a:pt x="626" y="307"/>
                    </a:lnTo>
                    <a:lnTo>
                      <a:pt x="632" y="298"/>
                    </a:lnTo>
                    <a:lnTo>
                      <a:pt x="641" y="290"/>
                    </a:lnTo>
                    <a:lnTo>
                      <a:pt x="653" y="285"/>
                    </a:lnTo>
                    <a:lnTo>
                      <a:pt x="653" y="285"/>
                    </a:lnTo>
                    <a:lnTo>
                      <a:pt x="660" y="281"/>
                    </a:lnTo>
                    <a:lnTo>
                      <a:pt x="664" y="277"/>
                    </a:lnTo>
                    <a:lnTo>
                      <a:pt x="668" y="271"/>
                    </a:lnTo>
                    <a:lnTo>
                      <a:pt x="672" y="264"/>
                    </a:lnTo>
                    <a:lnTo>
                      <a:pt x="672" y="256"/>
                    </a:lnTo>
                    <a:lnTo>
                      <a:pt x="675" y="249"/>
                    </a:lnTo>
                    <a:lnTo>
                      <a:pt x="672" y="239"/>
                    </a:lnTo>
                    <a:lnTo>
                      <a:pt x="670" y="230"/>
                    </a:lnTo>
                    <a:lnTo>
                      <a:pt x="670" y="230"/>
                    </a:lnTo>
                    <a:lnTo>
                      <a:pt x="666" y="222"/>
                    </a:lnTo>
                    <a:lnTo>
                      <a:pt x="662" y="215"/>
                    </a:lnTo>
                    <a:lnTo>
                      <a:pt x="658" y="209"/>
                    </a:lnTo>
                    <a:lnTo>
                      <a:pt x="651" y="202"/>
                    </a:lnTo>
                    <a:lnTo>
                      <a:pt x="645" y="200"/>
                    </a:lnTo>
                    <a:lnTo>
                      <a:pt x="638" y="198"/>
                    </a:lnTo>
                    <a:lnTo>
                      <a:pt x="632" y="196"/>
                    </a:lnTo>
                    <a:lnTo>
                      <a:pt x="626" y="198"/>
                    </a:lnTo>
                    <a:lnTo>
                      <a:pt x="626" y="198"/>
                    </a:lnTo>
                    <a:lnTo>
                      <a:pt x="617" y="198"/>
                    </a:lnTo>
                    <a:lnTo>
                      <a:pt x="611" y="198"/>
                    </a:lnTo>
                    <a:lnTo>
                      <a:pt x="594" y="192"/>
                    </a:lnTo>
                    <a:lnTo>
                      <a:pt x="581" y="183"/>
                    </a:lnTo>
                    <a:lnTo>
                      <a:pt x="572" y="177"/>
                    </a:lnTo>
                    <a:lnTo>
                      <a:pt x="572" y="177"/>
                    </a:lnTo>
                    <a:lnTo>
                      <a:pt x="570" y="168"/>
                    </a:lnTo>
                    <a:lnTo>
                      <a:pt x="572" y="158"/>
                    </a:lnTo>
                    <a:lnTo>
                      <a:pt x="577" y="147"/>
                    </a:lnTo>
                    <a:lnTo>
                      <a:pt x="583" y="136"/>
                    </a:lnTo>
                    <a:lnTo>
                      <a:pt x="583" y="136"/>
                    </a:lnTo>
                    <a:lnTo>
                      <a:pt x="587" y="130"/>
                    </a:lnTo>
                    <a:lnTo>
                      <a:pt x="589" y="124"/>
                    </a:lnTo>
                    <a:lnTo>
                      <a:pt x="589" y="117"/>
                    </a:lnTo>
                    <a:lnTo>
                      <a:pt x="589" y="109"/>
                    </a:lnTo>
                    <a:lnTo>
                      <a:pt x="587" y="102"/>
                    </a:lnTo>
                    <a:lnTo>
                      <a:pt x="583" y="94"/>
                    </a:lnTo>
                    <a:lnTo>
                      <a:pt x="579" y="87"/>
                    </a:lnTo>
                    <a:lnTo>
                      <a:pt x="570" y="81"/>
                    </a:lnTo>
                    <a:lnTo>
                      <a:pt x="570" y="81"/>
                    </a:lnTo>
                    <a:lnTo>
                      <a:pt x="564" y="75"/>
                    </a:lnTo>
                    <a:lnTo>
                      <a:pt x="555" y="70"/>
                    </a:lnTo>
                    <a:lnTo>
                      <a:pt x="549" y="68"/>
                    </a:lnTo>
                    <a:lnTo>
                      <a:pt x="540" y="66"/>
                    </a:lnTo>
                    <a:lnTo>
                      <a:pt x="534" y="66"/>
                    </a:lnTo>
                    <a:lnTo>
                      <a:pt x="526" y="68"/>
                    </a:lnTo>
                    <a:lnTo>
                      <a:pt x="521" y="70"/>
                    </a:lnTo>
                    <a:lnTo>
                      <a:pt x="515" y="75"/>
                    </a:lnTo>
                    <a:lnTo>
                      <a:pt x="515" y="75"/>
                    </a:lnTo>
                    <a:lnTo>
                      <a:pt x="511" y="81"/>
                    </a:lnTo>
                    <a:lnTo>
                      <a:pt x="502" y="83"/>
                    </a:lnTo>
                    <a:lnTo>
                      <a:pt x="487" y="85"/>
                    </a:lnTo>
                    <a:lnTo>
                      <a:pt x="470" y="85"/>
                    </a:lnTo>
                    <a:lnTo>
                      <a:pt x="460" y="83"/>
                    </a:lnTo>
                    <a:lnTo>
                      <a:pt x="460" y="83"/>
                    </a:lnTo>
                    <a:lnTo>
                      <a:pt x="453" y="77"/>
                    </a:lnTo>
                    <a:lnTo>
                      <a:pt x="449" y="68"/>
                    </a:lnTo>
                    <a:lnTo>
                      <a:pt x="447" y="56"/>
                    </a:lnTo>
                    <a:lnTo>
                      <a:pt x="449" y="43"/>
                    </a:lnTo>
                    <a:lnTo>
                      <a:pt x="449" y="43"/>
                    </a:lnTo>
                    <a:lnTo>
                      <a:pt x="449" y="36"/>
                    </a:lnTo>
                    <a:lnTo>
                      <a:pt x="447" y="30"/>
                    </a:lnTo>
                    <a:lnTo>
                      <a:pt x="445" y="24"/>
                    </a:lnTo>
                    <a:lnTo>
                      <a:pt x="440" y="17"/>
                    </a:lnTo>
                    <a:lnTo>
                      <a:pt x="434" y="11"/>
                    </a:lnTo>
                    <a:lnTo>
                      <a:pt x="428" y="7"/>
                    </a:lnTo>
                    <a:lnTo>
                      <a:pt x="419" y="4"/>
                    </a:lnTo>
                    <a:lnTo>
                      <a:pt x="411" y="0"/>
                    </a:lnTo>
                    <a:lnTo>
                      <a:pt x="411" y="0"/>
                    </a:lnTo>
                    <a:lnTo>
                      <a:pt x="402" y="0"/>
                    </a:lnTo>
                    <a:lnTo>
                      <a:pt x="394" y="0"/>
                    </a:lnTo>
                    <a:lnTo>
                      <a:pt x="385" y="2"/>
                    </a:lnTo>
                    <a:lnTo>
                      <a:pt x="376" y="4"/>
                    </a:lnTo>
                    <a:lnTo>
                      <a:pt x="370" y="9"/>
                    </a:lnTo>
                    <a:lnTo>
                      <a:pt x="366" y="13"/>
                    </a:lnTo>
                    <a:lnTo>
                      <a:pt x="362" y="17"/>
                    </a:lnTo>
                    <a:lnTo>
                      <a:pt x="359" y="24"/>
                    </a:lnTo>
                    <a:lnTo>
                      <a:pt x="359" y="24"/>
                    </a:lnTo>
                    <a:close/>
                    <a:moveTo>
                      <a:pt x="536" y="381"/>
                    </a:moveTo>
                    <a:lnTo>
                      <a:pt x="536" y="381"/>
                    </a:lnTo>
                    <a:lnTo>
                      <a:pt x="532" y="400"/>
                    </a:lnTo>
                    <a:lnTo>
                      <a:pt x="526" y="420"/>
                    </a:lnTo>
                    <a:lnTo>
                      <a:pt x="517" y="437"/>
                    </a:lnTo>
                    <a:lnTo>
                      <a:pt x="506" y="454"/>
                    </a:lnTo>
                    <a:lnTo>
                      <a:pt x="494" y="469"/>
                    </a:lnTo>
                    <a:lnTo>
                      <a:pt x="481" y="483"/>
                    </a:lnTo>
                    <a:lnTo>
                      <a:pt x="468" y="496"/>
                    </a:lnTo>
                    <a:lnTo>
                      <a:pt x="451" y="507"/>
                    </a:lnTo>
                    <a:lnTo>
                      <a:pt x="436" y="518"/>
                    </a:lnTo>
                    <a:lnTo>
                      <a:pt x="417" y="526"/>
                    </a:lnTo>
                    <a:lnTo>
                      <a:pt x="400" y="532"/>
                    </a:lnTo>
                    <a:lnTo>
                      <a:pt x="381" y="537"/>
                    </a:lnTo>
                    <a:lnTo>
                      <a:pt x="362" y="539"/>
                    </a:lnTo>
                    <a:lnTo>
                      <a:pt x="342" y="541"/>
                    </a:lnTo>
                    <a:lnTo>
                      <a:pt x="321" y="539"/>
                    </a:lnTo>
                    <a:lnTo>
                      <a:pt x="302" y="537"/>
                    </a:lnTo>
                    <a:lnTo>
                      <a:pt x="302" y="537"/>
                    </a:lnTo>
                    <a:lnTo>
                      <a:pt x="283" y="530"/>
                    </a:lnTo>
                    <a:lnTo>
                      <a:pt x="264" y="524"/>
                    </a:lnTo>
                    <a:lnTo>
                      <a:pt x="247" y="515"/>
                    </a:lnTo>
                    <a:lnTo>
                      <a:pt x="230" y="505"/>
                    </a:lnTo>
                    <a:lnTo>
                      <a:pt x="215" y="494"/>
                    </a:lnTo>
                    <a:lnTo>
                      <a:pt x="200" y="481"/>
                    </a:lnTo>
                    <a:lnTo>
                      <a:pt x="187" y="466"/>
                    </a:lnTo>
                    <a:lnTo>
                      <a:pt x="176" y="452"/>
                    </a:lnTo>
                    <a:lnTo>
                      <a:pt x="166" y="435"/>
                    </a:lnTo>
                    <a:lnTo>
                      <a:pt x="157" y="417"/>
                    </a:lnTo>
                    <a:lnTo>
                      <a:pt x="151" y="400"/>
                    </a:lnTo>
                    <a:lnTo>
                      <a:pt x="146" y="381"/>
                    </a:lnTo>
                    <a:lnTo>
                      <a:pt x="142" y="362"/>
                    </a:lnTo>
                    <a:lnTo>
                      <a:pt x="142" y="341"/>
                    </a:lnTo>
                    <a:lnTo>
                      <a:pt x="142" y="322"/>
                    </a:lnTo>
                    <a:lnTo>
                      <a:pt x="146" y="303"/>
                    </a:lnTo>
                    <a:lnTo>
                      <a:pt x="146" y="303"/>
                    </a:lnTo>
                    <a:lnTo>
                      <a:pt x="151" y="281"/>
                    </a:lnTo>
                    <a:lnTo>
                      <a:pt x="157" y="262"/>
                    </a:lnTo>
                    <a:lnTo>
                      <a:pt x="168" y="245"/>
                    </a:lnTo>
                    <a:lnTo>
                      <a:pt x="176" y="228"/>
                    </a:lnTo>
                    <a:lnTo>
                      <a:pt x="189" y="213"/>
                    </a:lnTo>
                    <a:lnTo>
                      <a:pt x="202" y="198"/>
                    </a:lnTo>
                    <a:lnTo>
                      <a:pt x="217" y="185"/>
                    </a:lnTo>
                    <a:lnTo>
                      <a:pt x="232" y="175"/>
                    </a:lnTo>
                    <a:lnTo>
                      <a:pt x="249" y="166"/>
                    </a:lnTo>
                    <a:lnTo>
                      <a:pt x="266" y="158"/>
                    </a:lnTo>
                    <a:lnTo>
                      <a:pt x="283" y="151"/>
                    </a:lnTo>
                    <a:lnTo>
                      <a:pt x="302" y="145"/>
                    </a:lnTo>
                    <a:lnTo>
                      <a:pt x="321" y="143"/>
                    </a:lnTo>
                    <a:lnTo>
                      <a:pt x="340" y="143"/>
                    </a:lnTo>
                    <a:lnTo>
                      <a:pt x="362" y="143"/>
                    </a:lnTo>
                    <a:lnTo>
                      <a:pt x="381" y="145"/>
                    </a:lnTo>
                    <a:lnTo>
                      <a:pt x="381" y="145"/>
                    </a:lnTo>
                    <a:lnTo>
                      <a:pt x="400" y="151"/>
                    </a:lnTo>
                    <a:lnTo>
                      <a:pt x="419" y="158"/>
                    </a:lnTo>
                    <a:lnTo>
                      <a:pt x="438" y="166"/>
                    </a:lnTo>
                    <a:lnTo>
                      <a:pt x="453" y="177"/>
                    </a:lnTo>
                    <a:lnTo>
                      <a:pt x="470" y="188"/>
                    </a:lnTo>
                    <a:lnTo>
                      <a:pt x="483" y="200"/>
                    </a:lnTo>
                    <a:lnTo>
                      <a:pt x="496" y="215"/>
                    </a:lnTo>
                    <a:lnTo>
                      <a:pt x="508" y="230"/>
                    </a:lnTo>
                    <a:lnTo>
                      <a:pt x="517" y="247"/>
                    </a:lnTo>
                    <a:lnTo>
                      <a:pt x="526" y="264"/>
                    </a:lnTo>
                    <a:lnTo>
                      <a:pt x="532" y="283"/>
                    </a:lnTo>
                    <a:lnTo>
                      <a:pt x="536" y="303"/>
                    </a:lnTo>
                    <a:lnTo>
                      <a:pt x="540" y="322"/>
                    </a:lnTo>
                    <a:lnTo>
                      <a:pt x="540" y="341"/>
                    </a:lnTo>
                    <a:lnTo>
                      <a:pt x="540" y="360"/>
                    </a:lnTo>
                    <a:lnTo>
                      <a:pt x="536" y="381"/>
                    </a:lnTo>
                    <a:lnTo>
                      <a:pt x="536" y="38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0" name="Freeform 28"/>
              <p:cNvSpPr>
                <a:spLocks/>
              </p:cNvSpPr>
              <p:nvPr/>
            </p:nvSpPr>
            <p:spPr bwMode="auto">
              <a:xfrm>
                <a:off x="8258175" y="3565525"/>
                <a:ext cx="446087" cy="446087"/>
              </a:xfrm>
              <a:custGeom>
                <a:avLst/>
                <a:gdLst>
                  <a:gd name="T0" fmla="*/ 172 w 281"/>
                  <a:gd name="T1" fmla="*/ 5 h 281"/>
                  <a:gd name="T2" fmla="*/ 200 w 281"/>
                  <a:gd name="T3" fmla="*/ 13 h 281"/>
                  <a:gd name="T4" fmla="*/ 223 w 281"/>
                  <a:gd name="T5" fmla="*/ 28 h 281"/>
                  <a:gd name="T6" fmla="*/ 243 w 281"/>
                  <a:gd name="T7" fmla="*/ 47 h 281"/>
                  <a:gd name="T8" fmla="*/ 260 w 281"/>
                  <a:gd name="T9" fmla="*/ 68 h 281"/>
                  <a:gd name="T10" fmla="*/ 270 w 281"/>
                  <a:gd name="T11" fmla="*/ 92 h 281"/>
                  <a:gd name="T12" fmla="*/ 279 w 281"/>
                  <a:gd name="T13" fmla="*/ 117 h 281"/>
                  <a:gd name="T14" fmla="*/ 281 w 281"/>
                  <a:gd name="T15" fmla="*/ 145 h 281"/>
                  <a:gd name="T16" fmla="*/ 277 w 281"/>
                  <a:gd name="T17" fmla="*/ 175 h 281"/>
                  <a:gd name="T18" fmla="*/ 272 w 281"/>
                  <a:gd name="T19" fmla="*/ 188 h 281"/>
                  <a:gd name="T20" fmla="*/ 260 w 281"/>
                  <a:gd name="T21" fmla="*/ 213 h 281"/>
                  <a:gd name="T22" fmla="*/ 245 w 281"/>
                  <a:gd name="T23" fmla="*/ 235 h 281"/>
                  <a:gd name="T24" fmla="*/ 223 w 281"/>
                  <a:gd name="T25" fmla="*/ 254 h 281"/>
                  <a:gd name="T26" fmla="*/ 200 w 281"/>
                  <a:gd name="T27" fmla="*/ 266 h 281"/>
                  <a:gd name="T28" fmla="*/ 177 w 281"/>
                  <a:gd name="T29" fmla="*/ 277 h 281"/>
                  <a:gd name="T30" fmla="*/ 149 w 281"/>
                  <a:gd name="T31" fmla="*/ 281 h 281"/>
                  <a:gd name="T32" fmla="*/ 121 w 281"/>
                  <a:gd name="T33" fmla="*/ 281 h 281"/>
                  <a:gd name="T34" fmla="*/ 106 w 281"/>
                  <a:gd name="T35" fmla="*/ 277 h 281"/>
                  <a:gd name="T36" fmla="*/ 79 w 281"/>
                  <a:gd name="T37" fmla="*/ 269 h 281"/>
                  <a:gd name="T38" fmla="*/ 55 w 281"/>
                  <a:gd name="T39" fmla="*/ 254 h 281"/>
                  <a:gd name="T40" fmla="*/ 36 w 281"/>
                  <a:gd name="T41" fmla="*/ 237 h 281"/>
                  <a:gd name="T42" fmla="*/ 19 w 281"/>
                  <a:gd name="T43" fmla="*/ 215 h 281"/>
                  <a:gd name="T44" fmla="*/ 8 w 281"/>
                  <a:gd name="T45" fmla="*/ 190 h 281"/>
                  <a:gd name="T46" fmla="*/ 0 w 281"/>
                  <a:gd name="T47" fmla="*/ 164 h 281"/>
                  <a:gd name="T48" fmla="*/ 0 w 281"/>
                  <a:gd name="T49" fmla="*/ 137 h 281"/>
                  <a:gd name="T50" fmla="*/ 2 w 281"/>
                  <a:gd name="T51" fmla="*/ 109 h 281"/>
                  <a:gd name="T52" fmla="*/ 6 w 281"/>
                  <a:gd name="T53" fmla="*/ 94 h 281"/>
                  <a:gd name="T54" fmla="*/ 19 w 281"/>
                  <a:gd name="T55" fmla="*/ 68 h 281"/>
                  <a:gd name="T56" fmla="*/ 36 w 281"/>
                  <a:gd name="T57" fmla="*/ 47 h 281"/>
                  <a:gd name="T58" fmla="*/ 55 w 281"/>
                  <a:gd name="T59" fmla="*/ 28 h 281"/>
                  <a:gd name="T60" fmla="*/ 79 w 281"/>
                  <a:gd name="T61" fmla="*/ 15 h 281"/>
                  <a:gd name="T62" fmla="*/ 104 w 281"/>
                  <a:gd name="T63" fmla="*/ 5 h 281"/>
                  <a:gd name="T64" fmla="*/ 130 w 281"/>
                  <a:gd name="T65" fmla="*/ 0 h 281"/>
                  <a:gd name="T66" fmla="*/ 157 w 281"/>
                  <a:gd name="T67" fmla="*/ 2 h 281"/>
                  <a:gd name="T68" fmla="*/ 172 w 281"/>
                  <a:gd name="T69" fmla="*/ 5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81" h="281">
                    <a:moveTo>
                      <a:pt x="172" y="5"/>
                    </a:moveTo>
                    <a:lnTo>
                      <a:pt x="172" y="5"/>
                    </a:lnTo>
                    <a:lnTo>
                      <a:pt x="187" y="9"/>
                    </a:lnTo>
                    <a:lnTo>
                      <a:pt x="200" y="13"/>
                    </a:lnTo>
                    <a:lnTo>
                      <a:pt x="211" y="19"/>
                    </a:lnTo>
                    <a:lnTo>
                      <a:pt x="223" y="28"/>
                    </a:lnTo>
                    <a:lnTo>
                      <a:pt x="234" y="37"/>
                    </a:lnTo>
                    <a:lnTo>
                      <a:pt x="243" y="47"/>
                    </a:lnTo>
                    <a:lnTo>
                      <a:pt x="251" y="56"/>
                    </a:lnTo>
                    <a:lnTo>
                      <a:pt x="260" y="68"/>
                    </a:lnTo>
                    <a:lnTo>
                      <a:pt x="266" y="79"/>
                    </a:lnTo>
                    <a:lnTo>
                      <a:pt x="270" y="92"/>
                    </a:lnTo>
                    <a:lnTo>
                      <a:pt x="275" y="105"/>
                    </a:lnTo>
                    <a:lnTo>
                      <a:pt x="279" y="117"/>
                    </a:lnTo>
                    <a:lnTo>
                      <a:pt x="279" y="132"/>
                    </a:lnTo>
                    <a:lnTo>
                      <a:pt x="281" y="145"/>
                    </a:lnTo>
                    <a:lnTo>
                      <a:pt x="279" y="160"/>
                    </a:lnTo>
                    <a:lnTo>
                      <a:pt x="277" y="175"/>
                    </a:lnTo>
                    <a:lnTo>
                      <a:pt x="277" y="175"/>
                    </a:lnTo>
                    <a:lnTo>
                      <a:pt x="272" y="188"/>
                    </a:lnTo>
                    <a:lnTo>
                      <a:pt x="266" y="200"/>
                    </a:lnTo>
                    <a:lnTo>
                      <a:pt x="260" y="213"/>
                    </a:lnTo>
                    <a:lnTo>
                      <a:pt x="253" y="224"/>
                    </a:lnTo>
                    <a:lnTo>
                      <a:pt x="245" y="235"/>
                    </a:lnTo>
                    <a:lnTo>
                      <a:pt x="234" y="245"/>
                    </a:lnTo>
                    <a:lnTo>
                      <a:pt x="223" y="254"/>
                    </a:lnTo>
                    <a:lnTo>
                      <a:pt x="213" y="260"/>
                    </a:lnTo>
                    <a:lnTo>
                      <a:pt x="200" y="266"/>
                    </a:lnTo>
                    <a:lnTo>
                      <a:pt x="189" y="273"/>
                    </a:lnTo>
                    <a:lnTo>
                      <a:pt x="177" y="277"/>
                    </a:lnTo>
                    <a:lnTo>
                      <a:pt x="162" y="279"/>
                    </a:lnTo>
                    <a:lnTo>
                      <a:pt x="149" y="281"/>
                    </a:lnTo>
                    <a:lnTo>
                      <a:pt x="134" y="281"/>
                    </a:lnTo>
                    <a:lnTo>
                      <a:pt x="121" y="281"/>
                    </a:lnTo>
                    <a:lnTo>
                      <a:pt x="106" y="277"/>
                    </a:lnTo>
                    <a:lnTo>
                      <a:pt x="106" y="277"/>
                    </a:lnTo>
                    <a:lnTo>
                      <a:pt x="94" y="273"/>
                    </a:lnTo>
                    <a:lnTo>
                      <a:pt x="79" y="269"/>
                    </a:lnTo>
                    <a:lnTo>
                      <a:pt x="68" y="262"/>
                    </a:lnTo>
                    <a:lnTo>
                      <a:pt x="55" y="254"/>
                    </a:lnTo>
                    <a:lnTo>
                      <a:pt x="45" y="245"/>
                    </a:lnTo>
                    <a:lnTo>
                      <a:pt x="36" y="237"/>
                    </a:lnTo>
                    <a:lnTo>
                      <a:pt x="28" y="226"/>
                    </a:lnTo>
                    <a:lnTo>
                      <a:pt x="19" y="215"/>
                    </a:lnTo>
                    <a:lnTo>
                      <a:pt x="13" y="203"/>
                    </a:lnTo>
                    <a:lnTo>
                      <a:pt x="8" y="190"/>
                    </a:lnTo>
                    <a:lnTo>
                      <a:pt x="4" y="177"/>
                    </a:lnTo>
                    <a:lnTo>
                      <a:pt x="0" y="164"/>
                    </a:lnTo>
                    <a:lnTo>
                      <a:pt x="0" y="149"/>
                    </a:lnTo>
                    <a:lnTo>
                      <a:pt x="0" y="137"/>
                    </a:lnTo>
                    <a:lnTo>
                      <a:pt x="0" y="12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6" y="94"/>
                    </a:lnTo>
                    <a:lnTo>
                      <a:pt x="13" y="81"/>
                    </a:lnTo>
                    <a:lnTo>
                      <a:pt x="19" y="68"/>
                    </a:lnTo>
                    <a:lnTo>
                      <a:pt x="25" y="58"/>
                    </a:lnTo>
                    <a:lnTo>
                      <a:pt x="36" y="47"/>
                    </a:lnTo>
                    <a:lnTo>
                      <a:pt x="45" y="37"/>
                    </a:lnTo>
                    <a:lnTo>
                      <a:pt x="55" y="28"/>
                    </a:lnTo>
                    <a:lnTo>
                      <a:pt x="66" y="22"/>
                    </a:lnTo>
                    <a:lnTo>
                      <a:pt x="79" y="15"/>
                    </a:lnTo>
                    <a:lnTo>
                      <a:pt x="91" y="9"/>
                    </a:lnTo>
                    <a:lnTo>
                      <a:pt x="104" y="5"/>
                    </a:lnTo>
                    <a:lnTo>
                      <a:pt x="117" y="2"/>
                    </a:lnTo>
                    <a:lnTo>
                      <a:pt x="130" y="0"/>
                    </a:lnTo>
                    <a:lnTo>
                      <a:pt x="145" y="0"/>
                    </a:lnTo>
                    <a:lnTo>
                      <a:pt x="157" y="2"/>
                    </a:lnTo>
                    <a:lnTo>
                      <a:pt x="172" y="5"/>
                    </a:lnTo>
                    <a:lnTo>
                      <a:pt x="172" y="5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1430313" y="2067694"/>
              <a:ext cx="756760" cy="886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配置</a:t>
              </a:r>
            </a:p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管理</a:t>
              </a:r>
            </a:p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自动化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343272" y="3450466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监控告警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3" name="Freeform 57"/>
            <p:cNvSpPr>
              <a:spLocks noChangeAspect="1" noEditPoints="1"/>
            </p:cNvSpPr>
            <p:nvPr/>
          </p:nvSpPr>
          <p:spPr bwMode="auto">
            <a:xfrm>
              <a:off x="611560" y="3363838"/>
              <a:ext cx="540000" cy="540000"/>
            </a:xfrm>
            <a:custGeom>
              <a:avLst/>
              <a:gdLst>
                <a:gd name="T0" fmla="*/ 243 w 464"/>
                <a:gd name="T1" fmla="*/ 151 h 464"/>
                <a:gd name="T2" fmla="*/ 269 w 464"/>
                <a:gd name="T3" fmla="*/ 137 h 464"/>
                <a:gd name="T4" fmla="*/ 285 w 464"/>
                <a:gd name="T5" fmla="*/ 100 h 464"/>
                <a:gd name="T6" fmla="*/ 277 w 464"/>
                <a:gd name="T7" fmla="*/ 72 h 464"/>
                <a:gd name="T8" fmla="*/ 253 w 464"/>
                <a:gd name="T9" fmla="*/ 52 h 464"/>
                <a:gd name="T10" fmla="*/ 221 w 464"/>
                <a:gd name="T11" fmla="*/ 48 h 464"/>
                <a:gd name="T12" fmla="*/ 205 w 464"/>
                <a:gd name="T13" fmla="*/ 74 h 464"/>
                <a:gd name="T14" fmla="*/ 183 w 464"/>
                <a:gd name="T15" fmla="*/ 80 h 464"/>
                <a:gd name="T16" fmla="*/ 181 w 464"/>
                <a:gd name="T17" fmla="*/ 112 h 464"/>
                <a:gd name="T18" fmla="*/ 195 w 464"/>
                <a:gd name="T19" fmla="*/ 137 h 464"/>
                <a:gd name="T20" fmla="*/ 231 w 464"/>
                <a:gd name="T21" fmla="*/ 153 h 464"/>
                <a:gd name="T22" fmla="*/ 283 w 464"/>
                <a:gd name="T23" fmla="*/ 377 h 464"/>
                <a:gd name="T24" fmla="*/ 281 w 464"/>
                <a:gd name="T25" fmla="*/ 159 h 464"/>
                <a:gd name="T26" fmla="*/ 169 w 464"/>
                <a:gd name="T27" fmla="*/ 197 h 464"/>
                <a:gd name="T28" fmla="*/ 181 w 464"/>
                <a:gd name="T29" fmla="*/ 199 h 464"/>
                <a:gd name="T30" fmla="*/ 183 w 464"/>
                <a:gd name="T31" fmla="*/ 355 h 464"/>
                <a:gd name="T32" fmla="*/ 177 w 464"/>
                <a:gd name="T33" fmla="*/ 377 h 464"/>
                <a:gd name="T34" fmla="*/ 309 w 464"/>
                <a:gd name="T35" fmla="*/ 416 h 464"/>
                <a:gd name="T36" fmla="*/ 295 w 464"/>
                <a:gd name="T37" fmla="*/ 379 h 464"/>
                <a:gd name="T38" fmla="*/ 233 w 464"/>
                <a:gd name="T39" fmla="*/ 0 h 464"/>
                <a:gd name="T40" fmla="*/ 163 w 464"/>
                <a:gd name="T41" fmla="*/ 10 h 464"/>
                <a:gd name="T42" fmla="*/ 85 w 464"/>
                <a:gd name="T43" fmla="*/ 54 h 464"/>
                <a:gd name="T44" fmla="*/ 28 w 464"/>
                <a:gd name="T45" fmla="*/ 121 h 464"/>
                <a:gd name="T46" fmla="*/ 2 w 464"/>
                <a:gd name="T47" fmla="*/ 209 h 464"/>
                <a:gd name="T48" fmla="*/ 6 w 464"/>
                <a:gd name="T49" fmla="*/ 279 h 464"/>
                <a:gd name="T50" fmla="*/ 40 w 464"/>
                <a:gd name="T51" fmla="*/ 363 h 464"/>
                <a:gd name="T52" fmla="*/ 101 w 464"/>
                <a:gd name="T53" fmla="*/ 424 h 464"/>
                <a:gd name="T54" fmla="*/ 185 w 464"/>
                <a:gd name="T55" fmla="*/ 460 h 464"/>
                <a:gd name="T56" fmla="*/ 255 w 464"/>
                <a:gd name="T57" fmla="*/ 462 h 464"/>
                <a:gd name="T58" fmla="*/ 342 w 464"/>
                <a:gd name="T59" fmla="*/ 436 h 464"/>
                <a:gd name="T60" fmla="*/ 410 w 464"/>
                <a:gd name="T61" fmla="*/ 381 h 464"/>
                <a:gd name="T62" fmla="*/ 454 w 464"/>
                <a:gd name="T63" fmla="*/ 301 h 464"/>
                <a:gd name="T64" fmla="*/ 464 w 464"/>
                <a:gd name="T65" fmla="*/ 233 h 464"/>
                <a:gd name="T66" fmla="*/ 446 w 464"/>
                <a:gd name="T67" fmla="*/ 141 h 464"/>
                <a:gd name="T68" fmla="*/ 396 w 464"/>
                <a:gd name="T69" fmla="*/ 68 h 464"/>
                <a:gd name="T70" fmla="*/ 323 w 464"/>
                <a:gd name="T71" fmla="*/ 18 h 464"/>
                <a:gd name="T72" fmla="*/ 233 w 464"/>
                <a:gd name="T73" fmla="*/ 0 h 464"/>
                <a:gd name="T74" fmla="*/ 211 w 464"/>
                <a:gd name="T75" fmla="*/ 434 h 464"/>
                <a:gd name="T76" fmla="*/ 135 w 464"/>
                <a:gd name="T77" fmla="*/ 410 h 464"/>
                <a:gd name="T78" fmla="*/ 75 w 464"/>
                <a:gd name="T79" fmla="*/ 361 h 464"/>
                <a:gd name="T80" fmla="*/ 40 w 464"/>
                <a:gd name="T81" fmla="*/ 293 h 464"/>
                <a:gd name="T82" fmla="*/ 30 w 464"/>
                <a:gd name="T83" fmla="*/ 233 h 464"/>
                <a:gd name="T84" fmla="*/ 46 w 464"/>
                <a:gd name="T85" fmla="*/ 153 h 464"/>
                <a:gd name="T86" fmla="*/ 89 w 464"/>
                <a:gd name="T87" fmla="*/ 90 h 464"/>
                <a:gd name="T88" fmla="*/ 153 w 464"/>
                <a:gd name="T89" fmla="*/ 46 h 464"/>
                <a:gd name="T90" fmla="*/ 233 w 464"/>
                <a:gd name="T91" fmla="*/ 30 h 464"/>
                <a:gd name="T92" fmla="*/ 293 w 464"/>
                <a:gd name="T93" fmla="*/ 40 h 464"/>
                <a:gd name="T94" fmla="*/ 360 w 464"/>
                <a:gd name="T95" fmla="*/ 76 h 464"/>
                <a:gd name="T96" fmla="*/ 410 w 464"/>
                <a:gd name="T97" fmla="*/ 135 h 464"/>
                <a:gd name="T98" fmla="*/ 434 w 464"/>
                <a:gd name="T99" fmla="*/ 211 h 464"/>
                <a:gd name="T100" fmla="*/ 430 w 464"/>
                <a:gd name="T101" fmla="*/ 273 h 464"/>
                <a:gd name="T102" fmla="*/ 400 w 464"/>
                <a:gd name="T103" fmla="*/ 345 h 464"/>
                <a:gd name="T104" fmla="*/ 344 w 464"/>
                <a:gd name="T105" fmla="*/ 400 h 464"/>
                <a:gd name="T106" fmla="*/ 273 w 464"/>
                <a:gd name="T107" fmla="*/ 43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64" h="464">
                  <a:moveTo>
                    <a:pt x="231" y="153"/>
                  </a:moveTo>
                  <a:lnTo>
                    <a:pt x="233" y="153"/>
                  </a:lnTo>
                  <a:lnTo>
                    <a:pt x="233" y="153"/>
                  </a:lnTo>
                  <a:lnTo>
                    <a:pt x="243" y="151"/>
                  </a:lnTo>
                  <a:lnTo>
                    <a:pt x="253" y="149"/>
                  </a:lnTo>
                  <a:lnTo>
                    <a:pt x="261" y="143"/>
                  </a:lnTo>
                  <a:lnTo>
                    <a:pt x="269" y="137"/>
                  </a:lnTo>
                  <a:lnTo>
                    <a:pt x="269" y="137"/>
                  </a:lnTo>
                  <a:lnTo>
                    <a:pt x="275" y="129"/>
                  </a:lnTo>
                  <a:lnTo>
                    <a:pt x="281" y="119"/>
                  </a:lnTo>
                  <a:lnTo>
                    <a:pt x="283" y="112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3" y="90"/>
                  </a:lnTo>
                  <a:lnTo>
                    <a:pt x="281" y="80"/>
                  </a:lnTo>
                  <a:lnTo>
                    <a:pt x="277" y="72"/>
                  </a:lnTo>
                  <a:lnTo>
                    <a:pt x="269" y="64"/>
                  </a:lnTo>
                  <a:lnTo>
                    <a:pt x="269" y="64"/>
                  </a:lnTo>
                  <a:lnTo>
                    <a:pt x="261" y="56"/>
                  </a:lnTo>
                  <a:lnTo>
                    <a:pt x="253" y="52"/>
                  </a:lnTo>
                  <a:lnTo>
                    <a:pt x="243" y="48"/>
                  </a:lnTo>
                  <a:lnTo>
                    <a:pt x="231" y="48"/>
                  </a:lnTo>
                  <a:lnTo>
                    <a:pt x="231" y="48"/>
                  </a:lnTo>
                  <a:lnTo>
                    <a:pt x="221" y="48"/>
                  </a:lnTo>
                  <a:lnTo>
                    <a:pt x="211" y="52"/>
                  </a:lnTo>
                  <a:lnTo>
                    <a:pt x="203" y="56"/>
                  </a:lnTo>
                  <a:lnTo>
                    <a:pt x="195" y="64"/>
                  </a:lnTo>
                  <a:lnTo>
                    <a:pt x="205" y="74"/>
                  </a:lnTo>
                  <a:lnTo>
                    <a:pt x="195" y="64"/>
                  </a:lnTo>
                  <a:lnTo>
                    <a:pt x="195" y="64"/>
                  </a:lnTo>
                  <a:lnTo>
                    <a:pt x="189" y="72"/>
                  </a:lnTo>
                  <a:lnTo>
                    <a:pt x="183" y="80"/>
                  </a:lnTo>
                  <a:lnTo>
                    <a:pt x="181" y="9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81" y="112"/>
                  </a:lnTo>
                  <a:lnTo>
                    <a:pt x="183" y="119"/>
                  </a:lnTo>
                  <a:lnTo>
                    <a:pt x="189" y="129"/>
                  </a:lnTo>
                  <a:lnTo>
                    <a:pt x="195" y="137"/>
                  </a:lnTo>
                  <a:lnTo>
                    <a:pt x="195" y="137"/>
                  </a:lnTo>
                  <a:lnTo>
                    <a:pt x="203" y="143"/>
                  </a:lnTo>
                  <a:lnTo>
                    <a:pt x="211" y="149"/>
                  </a:lnTo>
                  <a:lnTo>
                    <a:pt x="221" y="151"/>
                  </a:lnTo>
                  <a:lnTo>
                    <a:pt x="231" y="153"/>
                  </a:lnTo>
                  <a:lnTo>
                    <a:pt x="231" y="153"/>
                  </a:lnTo>
                  <a:close/>
                  <a:moveTo>
                    <a:pt x="285" y="377"/>
                  </a:moveTo>
                  <a:lnTo>
                    <a:pt x="283" y="377"/>
                  </a:lnTo>
                  <a:lnTo>
                    <a:pt x="283" y="377"/>
                  </a:lnTo>
                  <a:lnTo>
                    <a:pt x="283" y="377"/>
                  </a:lnTo>
                  <a:lnTo>
                    <a:pt x="281" y="369"/>
                  </a:lnTo>
                  <a:lnTo>
                    <a:pt x="281" y="355"/>
                  </a:lnTo>
                  <a:lnTo>
                    <a:pt x="281" y="159"/>
                  </a:lnTo>
                  <a:lnTo>
                    <a:pt x="155" y="159"/>
                  </a:lnTo>
                  <a:lnTo>
                    <a:pt x="155" y="195"/>
                  </a:lnTo>
                  <a:lnTo>
                    <a:pt x="169" y="197"/>
                  </a:lnTo>
                  <a:lnTo>
                    <a:pt x="169" y="197"/>
                  </a:lnTo>
                  <a:lnTo>
                    <a:pt x="179" y="199"/>
                  </a:lnTo>
                  <a:lnTo>
                    <a:pt x="181" y="199"/>
                  </a:lnTo>
                  <a:lnTo>
                    <a:pt x="181" y="199"/>
                  </a:lnTo>
                  <a:lnTo>
                    <a:pt x="181" y="199"/>
                  </a:lnTo>
                  <a:lnTo>
                    <a:pt x="183" y="207"/>
                  </a:lnTo>
                  <a:lnTo>
                    <a:pt x="183" y="221"/>
                  </a:lnTo>
                  <a:lnTo>
                    <a:pt x="183" y="355"/>
                  </a:lnTo>
                  <a:lnTo>
                    <a:pt x="183" y="355"/>
                  </a:lnTo>
                  <a:lnTo>
                    <a:pt x="181" y="371"/>
                  </a:lnTo>
                  <a:lnTo>
                    <a:pt x="181" y="375"/>
                  </a:lnTo>
                  <a:lnTo>
                    <a:pt x="181" y="375"/>
                  </a:lnTo>
                  <a:lnTo>
                    <a:pt x="177" y="377"/>
                  </a:lnTo>
                  <a:lnTo>
                    <a:pt x="169" y="379"/>
                  </a:lnTo>
                  <a:lnTo>
                    <a:pt x="155" y="379"/>
                  </a:lnTo>
                  <a:lnTo>
                    <a:pt x="155" y="416"/>
                  </a:lnTo>
                  <a:lnTo>
                    <a:pt x="309" y="416"/>
                  </a:lnTo>
                  <a:lnTo>
                    <a:pt x="309" y="402"/>
                  </a:lnTo>
                  <a:lnTo>
                    <a:pt x="309" y="393"/>
                  </a:lnTo>
                  <a:lnTo>
                    <a:pt x="309" y="379"/>
                  </a:lnTo>
                  <a:lnTo>
                    <a:pt x="295" y="379"/>
                  </a:lnTo>
                  <a:lnTo>
                    <a:pt x="295" y="379"/>
                  </a:lnTo>
                  <a:lnTo>
                    <a:pt x="285" y="377"/>
                  </a:lnTo>
                  <a:lnTo>
                    <a:pt x="285" y="377"/>
                  </a:lnTo>
                  <a:close/>
                  <a:moveTo>
                    <a:pt x="233" y="0"/>
                  </a:moveTo>
                  <a:lnTo>
                    <a:pt x="233" y="0"/>
                  </a:lnTo>
                  <a:lnTo>
                    <a:pt x="209" y="2"/>
                  </a:lnTo>
                  <a:lnTo>
                    <a:pt x="185" y="6"/>
                  </a:lnTo>
                  <a:lnTo>
                    <a:pt x="163" y="10"/>
                  </a:lnTo>
                  <a:lnTo>
                    <a:pt x="141" y="18"/>
                  </a:lnTo>
                  <a:lnTo>
                    <a:pt x="121" y="28"/>
                  </a:lnTo>
                  <a:lnTo>
                    <a:pt x="101" y="40"/>
                  </a:lnTo>
                  <a:lnTo>
                    <a:pt x="85" y="54"/>
                  </a:lnTo>
                  <a:lnTo>
                    <a:pt x="67" y="68"/>
                  </a:lnTo>
                  <a:lnTo>
                    <a:pt x="54" y="86"/>
                  </a:lnTo>
                  <a:lnTo>
                    <a:pt x="40" y="102"/>
                  </a:lnTo>
                  <a:lnTo>
                    <a:pt x="28" y="121"/>
                  </a:lnTo>
                  <a:lnTo>
                    <a:pt x="18" y="141"/>
                  </a:lnTo>
                  <a:lnTo>
                    <a:pt x="10" y="163"/>
                  </a:lnTo>
                  <a:lnTo>
                    <a:pt x="6" y="185"/>
                  </a:lnTo>
                  <a:lnTo>
                    <a:pt x="2" y="209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" y="255"/>
                  </a:lnTo>
                  <a:lnTo>
                    <a:pt x="6" y="279"/>
                  </a:lnTo>
                  <a:lnTo>
                    <a:pt x="10" y="301"/>
                  </a:lnTo>
                  <a:lnTo>
                    <a:pt x="18" y="323"/>
                  </a:lnTo>
                  <a:lnTo>
                    <a:pt x="28" y="343"/>
                  </a:lnTo>
                  <a:lnTo>
                    <a:pt x="40" y="363"/>
                  </a:lnTo>
                  <a:lnTo>
                    <a:pt x="54" y="381"/>
                  </a:lnTo>
                  <a:lnTo>
                    <a:pt x="67" y="396"/>
                  </a:lnTo>
                  <a:lnTo>
                    <a:pt x="85" y="410"/>
                  </a:lnTo>
                  <a:lnTo>
                    <a:pt x="101" y="424"/>
                  </a:lnTo>
                  <a:lnTo>
                    <a:pt x="121" y="436"/>
                  </a:lnTo>
                  <a:lnTo>
                    <a:pt x="141" y="446"/>
                  </a:lnTo>
                  <a:lnTo>
                    <a:pt x="163" y="454"/>
                  </a:lnTo>
                  <a:lnTo>
                    <a:pt x="185" y="460"/>
                  </a:lnTo>
                  <a:lnTo>
                    <a:pt x="209" y="462"/>
                  </a:lnTo>
                  <a:lnTo>
                    <a:pt x="233" y="464"/>
                  </a:lnTo>
                  <a:lnTo>
                    <a:pt x="233" y="464"/>
                  </a:lnTo>
                  <a:lnTo>
                    <a:pt x="255" y="462"/>
                  </a:lnTo>
                  <a:lnTo>
                    <a:pt x="279" y="460"/>
                  </a:lnTo>
                  <a:lnTo>
                    <a:pt x="301" y="454"/>
                  </a:lnTo>
                  <a:lnTo>
                    <a:pt x="323" y="446"/>
                  </a:lnTo>
                  <a:lnTo>
                    <a:pt x="342" y="436"/>
                  </a:lnTo>
                  <a:lnTo>
                    <a:pt x="362" y="424"/>
                  </a:lnTo>
                  <a:lnTo>
                    <a:pt x="380" y="410"/>
                  </a:lnTo>
                  <a:lnTo>
                    <a:pt x="396" y="396"/>
                  </a:lnTo>
                  <a:lnTo>
                    <a:pt x="410" y="381"/>
                  </a:lnTo>
                  <a:lnTo>
                    <a:pt x="424" y="363"/>
                  </a:lnTo>
                  <a:lnTo>
                    <a:pt x="436" y="343"/>
                  </a:lnTo>
                  <a:lnTo>
                    <a:pt x="446" y="323"/>
                  </a:lnTo>
                  <a:lnTo>
                    <a:pt x="454" y="301"/>
                  </a:lnTo>
                  <a:lnTo>
                    <a:pt x="460" y="279"/>
                  </a:lnTo>
                  <a:lnTo>
                    <a:pt x="462" y="255"/>
                  </a:lnTo>
                  <a:lnTo>
                    <a:pt x="464" y="233"/>
                  </a:lnTo>
                  <a:lnTo>
                    <a:pt x="464" y="233"/>
                  </a:lnTo>
                  <a:lnTo>
                    <a:pt x="462" y="209"/>
                  </a:lnTo>
                  <a:lnTo>
                    <a:pt x="460" y="185"/>
                  </a:lnTo>
                  <a:lnTo>
                    <a:pt x="454" y="163"/>
                  </a:lnTo>
                  <a:lnTo>
                    <a:pt x="446" y="141"/>
                  </a:lnTo>
                  <a:lnTo>
                    <a:pt x="436" y="121"/>
                  </a:lnTo>
                  <a:lnTo>
                    <a:pt x="424" y="102"/>
                  </a:lnTo>
                  <a:lnTo>
                    <a:pt x="410" y="86"/>
                  </a:lnTo>
                  <a:lnTo>
                    <a:pt x="396" y="68"/>
                  </a:lnTo>
                  <a:lnTo>
                    <a:pt x="380" y="54"/>
                  </a:lnTo>
                  <a:lnTo>
                    <a:pt x="362" y="40"/>
                  </a:lnTo>
                  <a:lnTo>
                    <a:pt x="342" y="28"/>
                  </a:lnTo>
                  <a:lnTo>
                    <a:pt x="323" y="18"/>
                  </a:lnTo>
                  <a:lnTo>
                    <a:pt x="301" y="10"/>
                  </a:lnTo>
                  <a:lnTo>
                    <a:pt x="279" y="6"/>
                  </a:lnTo>
                  <a:lnTo>
                    <a:pt x="255" y="2"/>
                  </a:lnTo>
                  <a:lnTo>
                    <a:pt x="233" y="0"/>
                  </a:lnTo>
                  <a:lnTo>
                    <a:pt x="233" y="0"/>
                  </a:lnTo>
                  <a:close/>
                  <a:moveTo>
                    <a:pt x="233" y="434"/>
                  </a:moveTo>
                  <a:lnTo>
                    <a:pt x="233" y="434"/>
                  </a:lnTo>
                  <a:lnTo>
                    <a:pt x="211" y="434"/>
                  </a:lnTo>
                  <a:lnTo>
                    <a:pt x="191" y="430"/>
                  </a:lnTo>
                  <a:lnTo>
                    <a:pt x="171" y="424"/>
                  </a:lnTo>
                  <a:lnTo>
                    <a:pt x="153" y="418"/>
                  </a:lnTo>
                  <a:lnTo>
                    <a:pt x="135" y="410"/>
                  </a:lnTo>
                  <a:lnTo>
                    <a:pt x="119" y="400"/>
                  </a:lnTo>
                  <a:lnTo>
                    <a:pt x="103" y="389"/>
                  </a:lnTo>
                  <a:lnTo>
                    <a:pt x="89" y="375"/>
                  </a:lnTo>
                  <a:lnTo>
                    <a:pt x="75" y="361"/>
                  </a:lnTo>
                  <a:lnTo>
                    <a:pt x="63" y="345"/>
                  </a:lnTo>
                  <a:lnTo>
                    <a:pt x="54" y="329"/>
                  </a:lnTo>
                  <a:lnTo>
                    <a:pt x="46" y="311"/>
                  </a:lnTo>
                  <a:lnTo>
                    <a:pt x="40" y="293"/>
                  </a:lnTo>
                  <a:lnTo>
                    <a:pt x="34" y="273"/>
                  </a:lnTo>
                  <a:lnTo>
                    <a:pt x="32" y="253"/>
                  </a:lnTo>
                  <a:lnTo>
                    <a:pt x="30" y="233"/>
                  </a:lnTo>
                  <a:lnTo>
                    <a:pt x="30" y="233"/>
                  </a:lnTo>
                  <a:lnTo>
                    <a:pt x="32" y="211"/>
                  </a:lnTo>
                  <a:lnTo>
                    <a:pt x="34" y="191"/>
                  </a:lnTo>
                  <a:lnTo>
                    <a:pt x="40" y="171"/>
                  </a:lnTo>
                  <a:lnTo>
                    <a:pt x="46" y="153"/>
                  </a:lnTo>
                  <a:lnTo>
                    <a:pt x="54" y="135"/>
                  </a:lnTo>
                  <a:lnTo>
                    <a:pt x="63" y="119"/>
                  </a:lnTo>
                  <a:lnTo>
                    <a:pt x="75" y="104"/>
                  </a:lnTo>
                  <a:lnTo>
                    <a:pt x="89" y="90"/>
                  </a:lnTo>
                  <a:lnTo>
                    <a:pt x="103" y="76"/>
                  </a:lnTo>
                  <a:lnTo>
                    <a:pt x="119" y="64"/>
                  </a:lnTo>
                  <a:lnTo>
                    <a:pt x="135" y="54"/>
                  </a:lnTo>
                  <a:lnTo>
                    <a:pt x="153" y="46"/>
                  </a:lnTo>
                  <a:lnTo>
                    <a:pt x="171" y="40"/>
                  </a:lnTo>
                  <a:lnTo>
                    <a:pt x="191" y="34"/>
                  </a:lnTo>
                  <a:lnTo>
                    <a:pt x="211" y="30"/>
                  </a:lnTo>
                  <a:lnTo>
                    <a:pt x="233" y="30"/>
                  </a:lnTo>
                  <a:lnTo>
                    <a:pt x="233" y="30"/>
                  </a:lnTo>
                  <a:lnTo>
                    <a:pt x="253" y="30"/>
                  </a:lnTo>
                  <a:lnTo>
                    <a:pt x="273" y="34"/>
                  </a:lnTo>
                  <a:lnTo>
                    <a:pt x="293" y="40"/>
                  </a:lnTo>
                  <a:lnTo>
                    <a:pt x="311" y="46"/>
                  </a:lnTo>
                  <a:lnTo>
                    <a:pt x="329" y="54"/>
                  </a:lnTo>
                  <a:lnTo>
                    <a:pt x="344" y="64"/>
                  </a:lnTo>
                  <a:lnTo>
                    <a:pt x="360" y="76"/>
                  </a:lnTo>
                  <a:lnTo>
                    <a:pt x="374" y="90"/>
                  </a:lnTo>
                  <a:lnTo>
                    <a:pt x="388" y="104"/>
                  </a:lnTo>
                  <a:lnTo>
                    <a:pt x="400" y="119"/>
                  </a:lnTo>
                  <a:lnTo>
                    <a:pt x="410" y="135"/>
                  </a:lnTo>
                  <a:lnTo>
                    <a:pt x="418" y="153"/>
                  </a:lnTo>
                  <a:lnTo>
                    <a:pt x="424" y="171"/>
                  </a:lnTo>
                  <a:lnTo>
                    <a:pt x="430" y="191"/>
                  </a:lnTo>
                  <a:lnTo>
                    <a:pt x="434" y="211"/>
                  </a:lnTo>
                  <a:lnTo>
                    <a:pt x="434" y="233"/>
                  </a:lnTo>
                  <a:lnTo>
                    <a:pt x="434" y="233"/>
                  </a:lnTo>
                  <a:lnTo>
                    <a:pt x="434" y="253"/>
                  </a:lnTo>
                  <a:lnTo>
                    <a:pt x="430" y="273"/>
                  </a:lnTo>
                  <a:lnTo>
                    <a:pt x="424" y="293"/>
                  </a:lnTo>
                  <a:lnTo>
                    <a:pt x="418" y="311"/>
                  </a:lnTo>
                  <a:lnTo>
                    <a:pt x="410" y="329"/>
                  </a:lnTo>
                  <a:lnTo>
                    <a:pt x="400" y="345"/>
                  </a:lnTo>
                  <a:lnTo>
                    <a:pt x="388" y="361"/>
                  </a:lnTo>
                  <a:lnTo>
                    <a:pt x="374" y="375"/>
                  </a:lnTo>
                  <a:lnTo>
                    <a:pt x="360" y="389"/>
                  </a:lnTo>
                  <a:lnTo>
                    <a:pt x="344" y="400"/>
                  </a:lnTo>
                  <a:lnTo>
                    <a:pt x="329" y="410"/>
                  </a:lnTo>
                  <a:lnTo>
                    <a:pt x="311" y="418"/>
                  </a:lnTo>
                  <a:lnTo>
                    <a:pt x="293" y="424"/>
                  </a:lnTo>
                  <a:lnTo>
                    <a:pt x="273" y="430"/>
                  </a:lnTo>
                  <a:lnTo>
                    <a:pt x="253" y="434"/>
                  </a:lnTo>
                  <a:lnTo>
                    <a:pt x="233" y="434"/>
                  </a:lnTo>
                  <a:lnTo>
                    <a:pt x="233" y="434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363961" y="3435846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统一分析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3363961" y="2283718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分布收集</a:t>
              </a:r>
            </a:p>
          </p:txBody>
        </p:sp>
        <p:sp>
          <p:nvSpPr>
            <p:cNvPr id="16" name="Freeform 19"/>
            <p:cNvSpPr>
              <a:spLocks noChangeAspect="1" noEditPoints="1"/>
            </p:cNvSpPr>
            <p:nvPr/>
          </p:nvSpPr>
          <p:spPr bwMode="auto">
            <a:xfrm>
              <a:off x="2735856" y="2254117"/>
              <a:ext cx="540000" cy="540000"/>
            </a:xfrm>
            <a:custGeom>
              <a:avLst/>
              <a:gdLst>
                <a:gd name="T0" fmla="*/ 134 w 936"/>
                <a:gd name="T1" fmla="*/ 607 h 936"/>
                <a:gd name="T2" fmla="*/ 79 w 936"/>
                <a:gd name="T3" fmla="*/ 571 h 936"/>
                <a:gd name="T4" fmla="*/ 37 w 936"/>
                <a:gd name="T5" fmla="*/ 520 h 936"/>
                <a:gd name="T6" fmla="*/ 10 w 936"/>
                <a:gd name="T7" fmla="*/ 459 h 936"/>
                <a:gd name="T8" fmla="*/ 2 w 936"/>
                <a:gd name="T9" fmla="*/ 426 h 936"/>
                <a:gd name="T10" fmla="*/ 0 w 936"/>
                <a:gd name="T11" fmla="*/ 392 h 936"/>
                <a:gd name="T12" fmla="*/ 0 w 936"/>
                <a:gd name="T13" fmla="*/ 368 h 936"/>
                <a:gd name="T14" fmla="*/ 10 w 936"/>
                <a:gd name="T15" fmla="*/ 323 h 936"/>
                <a:gd name="T16" fmla="*/ 27 w 936"/>
                <a:gd name="T17" fmla="*/ 280 h 936"/>
                <a:gd name="T18" fmla="*/ 49 w 936"/>
                <a:gd name="T19" fmla="*/ 244 h 936"/>
                <a:gd name="T20" fmla="*/ 79 w 936"/>
                <a:gd name="T21" fmla="*/ 211 h 936"/>
                <a:gd name="T22" fmla="*/ 116 w 936"/>
                <a:gd name="T23" fmla="*/ 185 h 936"/>
                <a:gd name="T24" fmla="*/ 154 w 936"/>
                <a:gd name="T25" fmla="*/ 165 h 936"/>
                <a:gd name="T26" fmla="*/ 199 w 936"/>
                <a:gd name="T27" fmla="*/ 152 h 936"/>
                <a:gd name="T28" fmla="*/ 221 w 936"/>
                <a:gd name="T29" fmla="*/ 150 h 936"/>
                <a:gd name="T30" fmla="*/ 238 w 936"/>
                <a:gd name="T31" fmla="*/ 118 h 936"/>
                <a:gd name="T32" fmla="*/ 258 w 936"/>
                <a:gd name="T33" fmla="*/ 89 h 936"/>
                <a:gd name="T34" fmla="*/ 282 w 936"/>
                <a:gd name="T35" fmla="*/ 63 h 936"/>
                <a:gd name="T36" fmla="*/ 309 w 936"/>
                <a:gd name="T37" fmla="*/ 43 h 936"/>
                <a:gd name="T38" fmla="*/ 339 w 936"/>
                <a:gd name="T39" fmla="*/ 25 h 936"/>
                <a:gd name="T40" fmla="*/ 372 w 936"/>
                <a:gd name="T41" fmla="*/ 10 h 936"/>
                <a:gd name="T42" fmla="*/ 408 w 936"/>
                <a:gd name="T43" fmla="*/ 2 h 936"/>
                <a:gd name="T44" fmla="*/ 445 w 936"/>
                <a:gd name="T45" fmla="*/ 0 h 936"/>
                <a:gd name="T46" fmla="*/ 463 w 936"/>
                <a:gd name="T47" fmla="*/ 0 h 936"/>
                <a:gd name="T48" fmla="*/ 500 w 936"/>
                <a:gd name="T49" fmla="*/ 6 h 936"/>
                <a:gd name="T50" fmla="*/ 534 w 936"/>
                <a:gd name="T51" fmla="*/ 16 h 936"/>
                <a:gd name="T52" fmla="*/ 567 w 936"/>
                <a:gd name="T53" fmla="*/ 33 h 936"/>
                <a:gd name="T54" fmla="*/ 595 w 936"/>
                <a:gd name="T55" fmla="*/ 51 h 936"/>
                <a:gd name="T56" fmla="*/ 621 w 936"/>
                <a:gd name="T57" fmla="*/ 75 h 936"/>
                <a:gd name="T58" fmla="*/ 642 w 936"/>
                <a:gd name="T59" fmla="*/ 102 h 936"/>
                <a:gd name="T60" fmla="*/ 660 w 936"/>
                <a:gd name="T61" fmla="*/ 132 h 936"/>
                <a:gd name="T62" fmla="*/ 668 w 936"/>
                <a:gd name="T63" fmla="*/ 148 h 936"/>
                <a:gd name="T64" fmla="*/ 694 w 936"/>
                <a:gd name="T65" fmla="*/ 146 h 936"/>
                <a:gd name="T66" fmla="*/ 743 w 936"/>
                <a:gd name="T67" fmla="*/ 152 h 936"/>
                <a:gd name="T68" fmla="*/ 790 w 936"/>
                <a:gd name="T69" fmla="*/ 165 h 936"/>
                <a:gd name="T70" fmla="*/ 830 w 936"/>
                <a:gd name="T71" fmla="*/ 187 h 936"/>
                <a:gd name="T72" fmla="*/ 865 w 936"/>
                <a:gd name="T73" fmla="*/ 217 h 936"/>
                <a:gd name="T74" fmla="*/ 895 w 936"/>
                <a:gd name="T75" fmla="*/ 254 h 936"/>
                <a:gd name="T76" fmla="*/ 918 w 936"/>
                <a:gd name="T77" fmla="*/ 294 h 936"/>
                <a:gd name="T78" fmla="*/ 932 w 936"/>
                <a:gd name="T79" fmla="*/ 339 h 936"/>
                <a:gd name="T80" fmla="*/ 936 w 936"/>
                <a:gd name="T81" fmla="*/ 388 h 936"/>
                <a:gd name="T82" fmla="*/ 936 w 936"/>
                <a:gd name="T83" fmla="*/ 406 h 936"/>
                <a:gd name="T84" fmla="*/ 930 w 936"/>
                <a:gd name="T85" fmla="*/ 441 h 936"/>
                <a:gd name="T86" fmla="*/ 922 w 936"/>
                <a:gd name="T87" fmla="*/ 475 h 936"/>
                <a:gd name="T88" fmla="*/ 897 w 936"/>
                <a:gd name="T89" fmla="*/ 520 h 936"/>
                <a:gd name="T90" fmla="*/ 853 w 936"/>
                <a:gd name="T91" fmla="*/ 571 h 936"/>
                <a:gd name="T92" fmla="*/ 796 w 936"/>
                <a:gd name="T93" fmla="*/ 607 h 936"/>
                <a:gd name="T94" fmla="*/ 646 w 936"/>
                <a:gd name="T95" fmla="*/ 305 h 936"/>
                <a:gd name="T96" fmla="*/ 264 w 936"/>
                <a:gd name="T97" fmla="*/ 607 h 936"/>
                <a:gd name="T98" fmla="*/ 134 w 936"/>
                <a:gd name="T99" fmla="*/ 607 h 936"/>
                <a:gd name="T100" fmla="*/ 351 w 936"/>
                <a:gd name="T101" fmla="*/ 670 h 936"/>
                <a:gd name="T102" fmla="*/ 455 w 936"/>
                <a:gd name="T103" fmla="*/ 936 h 936"/>
                <a:gd name="T104" fmla="*/ 558 w 936"/>
                <a:gd name="T105" fmla="*/ 670 h 936"/>
                <a:gd name="T106" fmla="*/ 351 w 936"/>
                <a:gd name="T107" fmla="*/ 374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6" h="936">
                  <a:moveTo>
                    <a:pt x="134" y="607"/>
                  </a:moveTo>
                  <a:lnTo>
                    <a:pt x="134" y="607"/>
                  </a:lnTo>
                  <a:lnTo>
                    <a:pt x="106" y="591"/>
                  </a:lnTo>
                  <a:lnTo>
                    <a:pt x="79" y="571"/>
                  </a:lnTo>
                  <a:lnTo>
                    <a:pt x="57" y="546"/>
                  </a:lnTo>
                  <a:lnTo>
                    <a:pt x="37" y="520"/>
                  </a:lnTo>
                  <a:lnTo>
                    <a:pt x="20" y="491"/>
                  </a:lnTo>
                  <a:lnTo>
                    <a:pt x="10" y="459"/>
                  </a:lnTo>
                  <a:lnTo>
                    <a:pt x="6" y="443"/>
                  </a:lnTo>
                  <a:lnTo>
                    <a:pt x="2" y="426"/>
                  </a:lnTo>
                  <a:lnTo>
                    <a:pt x="0" y="408"/>
                  </a:lnTo>
                  <a:lnTo>
                    <a:pt x="0" y="392"/>
                  </a:lnTo>
                  <a:lnTo>
                    <a:pt x="0" y="392"/>
                  </a:lnTo>
                  <a:lnTo>
                    <a:pt x="0" y="368"/>
                  </a:lnTo>
                  <a:lnTo>
                    <a:pt x="4" y="345"/>
                  </a:lnTo>
                  <a:lnTo>
                    <a:pt x="10" y="323"/>
                  </a:lnTo>
                  <a:lnTo>
                    <a:pt x="16" y="301"/>
                  </a:lnTo>
                  <a:lnTo>
                    <a:pt x="27" y="280"/>
                  </a:lnTo>
                  <a:lnTo>
                    <a:pt x="37" y="262"/>
                  </a:lnTo>
                  <a:lnTo>
                    <a:pt x="49" y="244"/>
                  </a:lnTo>
                  <a:lnTo>
                    <a:pt x="63" y="227"/>
                  </a:lnTo>
                  <a:lnTo>
                    <a:pt x="79" y="211"/>
                  </a:lnTo>
                  <a:lnTo>
                    <a:pt x="98" y="197"/>
                  </a:lnTo>
                  <a:lnTo>
                    <a:pt x="116" y="185"/>
                  </a:lnTo>
                  <a:lnTo>
                    <a:pt x="134" y="175"/>
                  </a:lnTo>
                  <a:lnTo>
                    <a:pt x="154" y="165"/>
                  </a:lnTo>
                  <a:lnTo>
                    <a:pt x="177" y="158"/>
                  </a:lnTo>
                  <a:lnTo>
                    <a:pt x="199" y="152"/>
                  </a:lnTo>
                  <a:lnTo>
                    <a:pt x="221" y="150"/>
                  </a:lnTo>
                  <a:lnTo>
                    <a:pt x="221" y="150"/>
                  </a:lnTo>
                  <a:lnTo>
                    <a:pt x="230" y="134"/>
                  </a:lnTo>
                  <a:lnTo>
                    <a:pt x="238" y="118"/>
                  </a:lnTo>
                  <a:lnTo>
                    <a:pt x="246" y="104"/>
                  </a:lnTo>
                  <a:lnTo>
                    <a:pt x="258" y="89"/>
                  </a:lnTo>
                  <a:lnTo>
                    <a:pt x="268" y="75"/>
                  </a:lnTo>
                  <a:lnTo>
                    <a:pt x="282" y="63"/>
                  </a:lnTo>
                  <a:lnTo>
                    <a:pt x="294" y="53"/>
                  </a:lnTo>
                  <a:lnTo>
                    <a:pt x="309" y="43"/>
                  </a:lnTo>
                  <a:lnTo>
                    <a:pt x="323" y="33"/>
                  </a:lnTo>
                  <a:lnTo>
                    <a:pt x="339" y="25"/>
                  </a:lnTo>
                  <a:lnTo>
                    <a:pt x="355" y="16"/>
                  </a:lnTo>
                  <a:lnTo>
                    <a:pt x="372" y="10"/>
                  </a:lnTo>
                  <a:lnTo>
                    <a:pt x="390" y="6"/>
                  </a:lnTo>
                  <a:lnTo>
                    <a:pt x="408" y="2"/>
                  </a:lnTo>
                  <a:lnTo>
                    <a:pt x="426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63" y="0"/>
                  </a:lnTo>
                  <a:lnTo>
                    <a:pt x="481" y="2"/>
                  </a:lnTo>
                  <a:lnTo>
                    <a:pt x="500" y="6"/>
                  </a:lnTo>
                  <a:lnTo>
                    <a:pt x="518" y="10"/>
                  </a:lnTo>
                  <a:lnTo>
                    <a:pt x="534" y="16"/>
                  </a:lnTo>
                  <a:lnTo>
                    <a:pt x="550" y="25"/>
                  </a:lnTo>
                  <a:lnTo>
                    <a:pt x="567" y="33"/>
                  </a:lnTo>
                  <a:lnTo>
                    <a:pt x="581" y="41"/>
                  </a:lnTo>
                  <a:lnTo>
                    <a:pt x="595" y="51"/>
                  </a:lnTo>
                  <a:lnTo>
                    <a:pt x="607" y="63"/>
                  </a:lnTo>
                  <a:lnTo>
                    <a:pt x="621" y="75"/>
                  </a:lnTo>
                  <a:lnTo>
                    <a:pt x="631" y="87"/>
                  </a:lnTo>
                  <a:lnTo>
                    <a:pt x="642" y="102"/>
                  </a:lnTo>
                  <a:lnTo>
                    <a:pt x="652" y="116"/>
                  </a:lnTo>
                  <a:lnTo>
                    <a:pt x="660" y="132"/>
                  </a:lnTo>
                  <a:lnTo>
                    <a:pt x="668" y="148"/>
                  </a:lnTo>
                  <a:lnTo>
                    <a:pt x="668" y="148"/>
                  </a:lnTo>
                  <a:lnTo>
                    <a:pt x="694" y="146"/>
                  </a:lnTo>
                  <a:lnTo>
                    <a:pt x="694" y="146"/>
                  </a:lnTo>
                  <a:lnTo>
                    <a:pt x="719" y="148"/>
                  </a:lnTo>
                  <a:lnTo>
                    <a:pt x="743" y="152"/>
                  </a:lnTo>
                  <a:lnTo>
                    <a:pt x="768" y="156"/>
                  </a:lnTo>
                  <a:lnTo>
                    <a:pt x="790" y="165"/>
                  </a:lnTo>
                  <a:lnTo>
                    <a:pt x="810" y="175"/>
                  </a:lnTo>
                  <a:lnTo>
                    <a:pt x="830" y="187"/>
                  </a:lnTo>
                  <a:lnTo>
                    <a:pt x="849" y="201"/>
                  </a:lnTo>
                  <a:lnTo>
                    <a:pt x="865" y="217"/>
                  </a:lnTo>
                  <a:lnTo>
                    <a:pt x="881" y="234"/>
                  </a:lnTo>
                  <a:lnTo>
                    <a:pt x="895" y="254"/>
                  </a:lnTo>
                  <a:lnTo>
                    <a:pt x="908" y="272"/>
                  </a:lnTo>
                  <a:lnTo>
                    <a:pt x="918" y="294"/>
                  </a:lnTo>
                  <a:lnTo>
                    <a:pt x="926" y="317"/>
                  </a:lnTo>
                  <a:lnTo>
                    <a:pt x="932" y="339"/>
                  </a:lnTo>
                  <a:lnTo>
                    <a:pt x="936" y="363"/>
                  </a:lnTo>
                  <a:lnTo>
                    <a:pt x="936" y="388"/>
                  </a:lnTo>
                  <a:lnTo>
                    <a:pt x="936" y="388"/>
                  </a:lnTo>
                  <a:lnTo>
                    <a:pt x="936" y="406"/>
                  </a:lnTo>
                  <a:lnTo>
                    <a:pt x="934" y="424"/>
                  </a:lnTo>
                  <a:lnTo>
                    <a:pt x="930" y="441"/>
                  </a:lnTo>
                  <a:lnTo>
                    <a:pt x="926" y="459"/>
                  </a:lnTo>
                  <a:lnTo>
                    <a:pt x="922" y="475"/>
                  </a:lnTo>
                  <a:lnTo>
                    <a:pt x="914" y="491"/>
                  </a:lnTo>
                  <a:lnTo>
                    <a:pt x="897" y="520"/>
                  </a:lnTo>
                  <a:lnTo>
                    <a:pt x="877" y="548"/>
                  </a:lnTo>
                  <a:lnTo>
                    <a:pt x="853" y="571"/>
                  </a:lnTo>
                  <a:lnTo>
                    <a:pt x="826" y="591"/>
                  </a:lnTo>
                  <a:lnTo>
                    <a:pt x="796" y="607"/>
                  </a:lnTo>
                  <a:lnTo>
                    <a:pt x="646" y="607"/>
                  </a:lnTo>
                  <a:lnTo>
                    <a:pt x="646" y="305"/>
                  </a:lnTo>
                  <a:lnTo>
                    <a:pt x="264" y="305"/>
                  </a:lnTo>
                  <a:lnTo>
                    <a:pt x="264" y="607"/>
                  </a:lnTo>
                  <a:lnTo>
                    <a:pt x="134" y="607"/>
                  </a:lnTo>
                  <a:lnTo>
                    <a:pt x="134" y="607"/>
                  </a:lnTo>
                  <a:close/>
                  <a:moveTo>
                    <a:pt x="351" y="374"/>
                  </a:moveTo>
                  <a:lnTo>
                    <a:pt x="351" y="670"/>
                  </a:lnTo>
                  <a:lnTo>
                    <a:pt x="248" y="670"/>
                  </a:lnTo>
                  <a:lnTo>
                    <a:pt x="455" y="936"/>
                  </a:lnTo>
                  <a:lnTo>
                    <a:pt x="662" y="670"/>
                  </a:lnTo>
                  <a:lnTo>
                    <a:pt x="558" y="670"/>
                  </a:lnTo>
                  <a:lnTo>
                    <a:pt x="558" y="374"/>
                  </a:lnTo>
                  <a:lnTo>
                    <a:pt x="351" y="374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7" name="Freeform 17"/>
            <p:cNvSpPr>
              <a:spLocks noChangeAspect="1" noEditPoints="1"/>
            </p:cNvSpPr>
            <p:nvPr/>
          </p:nvSpPr>
          <p:spPr bwMode="auto">
            <a:xfrm>
              <a:off x="2627784" y="3272803"/>
              <a:ext cx="643542" cy="540000"/>
            </a:xfrm>
            <a:custGeom>
              <a:avLst/>
              <a:gdLst>
                <a:gd name="T0" fmla="*/ 782 w 895"/>
                <a:gd name="T1" fmla="*/ 23 h 751"/>
                <a:gd name="T2" fmla="*/ 745 w 895"/>
                <a:gd name="T3" fmla="*/ 173 h 751"/>
                <a:gd name="T4" fmla="*/ 684 w 895"/>
                <a:gd name="T5" fmla="*/ 23 h 751"/>
                <a:gd name="T6" fmla="*/ 782 w 895"/>
                <a:gd name="T7" fmla="*/ 338 h 751"/>
                <a:gd name="T8" fmla="*/ 684 w 895"/>
                <a:gd name="T9" fmla="*/ 751 h 751"/>
                <a:gd name="T10" fmla="*/ 753 w 895"/>
                <a:gd name="T11" fmla="*/ 309 h 751"/>
                <a:gd name="T12" fmla="*/ 782 w 895"/>
                <a:gd name="T13" fmla="*/ 338 h 751"/>
                <a:gd name="T14" fmla="*/ 895 w 895"/>
                <a:gd name="T15" fmla="*/ 0 h 751"/>
                <a:gd name="T16" fmla="*/ 799 w 895"/>
                <a:gd name="T17" fmla="*/ 751 h 751"/>
                <a:gd name="T18" fmla="*/ 820 w 895"/>
                <a:gd name="T19" fmla="*/ 246 h 751"/>
                <a:gd name="T20" fmla="*/ 799 w 895"/>
                <a:gd name="T21" fmla="*/ 158 h 751"/>
                <a:gd name="T22" fmla="*/ 799 w 895"/>
                <a:gd name="T23" fmla="*/ 0 h 751"/>
                <a:gd name="T24" fmla="*/ 665 w 895"/>
                <a:gd name="T25" fmla="*/ 117 h 751"/>
                <a:gd name="T26" fmla="*/ 642 w 895"/>
                <a:gd name="T27" fmla="*/ 202 h 751"/>
                <a:gd name="T28" fmla="*/ 665 w 895"/>
                <a:gd name="T29" fmla="*/ 267 h 751"/>
                <a:gd name="T30" fmla="*/ 569 w 895"/>
                <a:gd name="T31" fmla="*/ 117 h 751"/>
                <a:gd name="T32" fmla="*/ 665 w 895"/>
                <a:gd name="T33" fmla="*/ 402 h 751"/>
                <a:gd name="T34" fmla="*/ 569 w 895"/>
                <a:gd name="T35" fmla="*/ 751 h 751"/>
                <a:gd name="T36" fmla="*/ 665 w 895"/>
                <a:gd name="T37" fmla="*/ 402 h 751"/>
                <a:gd name="T38" fmla="*/ 455 w 895"/>
                <a:gd name="T39" fmla="*/ 177 h 751"/>
                <a:gd name="T40" fmla="*/ 551 w 895"/>
                <a:gd name="T41" fmla="*/ 390 h 751"/>
                <a:gd name="T42" fmla="*/ 490 w 895"/>
                <a:gd name="T43" fmla="*/ 407 h 751"/>
                <a:gd name="T44" fmla="*/ 455 w 895"/>
                <a:gd name="T45" fmla="*/ 379 h 751"/>
                <a:gd name="T46" fmla="*/ 455 w 895"/>
                <a:gd name="T47" fmla="*/ 177 h 751"/>
                <a:gd name="T48" fmla="*/ 551 w 895"/>
                <a:gd name="T49" fmla="*/ 751 h 751"/>
                <a:gd name="T50" fmla="*/ 455 w 895"/>
                <a:gd name="T51" fmla="*/ 509 h 751"/>
                <a:gd name="T52" fmla="*/ 505 w 895"/>
                <a:gd name="T53" fmla="*/ 573 h 751"/>
                <a:gd name="T54" fmla="*/ 551 w 895"/>
                <a:gd name="T55" fmla="*/ 523 h 751"/>
                <a:gd name="T56" fmla="*/ 340 w 895"/>
                <a:gd name="T57" fmla="*/ 244 h 751"/>
                <a:gd name="T58" fmla="*/ 436 w 895"/>
                <a:gd name="T59" fmla="*/ 392 h 751"/>
                <a:gd name="T60" fmla="*/ 340 w 895"/>
                <a:gd name="T61" fmla="*/ 452 h 751"/>
                <a:gd name="T62" fmla="*/ 340 w 895"/>
                <a:gd name="T63" fmla="*/ 244 h 751"/>
                <a:gd name="T64" fmla="*/ 436 w 895"/>
                <a:gd name="T65" fmla="*/ 751 h 751"/>
                <a:gd name="T66" fmla="*/ 340 w 895"/>
                <a:gd name="T67" fmla="*/ 561 h 751"/>
                <a:gd name="T68" fmla="*/ 436 w 895"/>
                <a:gd name="T69" fmla="*/ 500 h 751"/>
                <a:gd name="T70" fmla="*/ 323 w 895"/>
                <a:gd name="T71" fmla="*/ 309 h 751"/>
                <a:gd name="T72" fmla="*/ 257 w 895"/>
                <a:gd name="T73" fmla="*/ 507 h 751"/>
                <a:gd name="T74" fmla="*/ 225 w 895"/>
                <a:gd name="T75" fmla="*/ 309 h 751"/>
                <a:gd name="T76" fmla="*/ 323 w 895"/>
                <a:gd name="T77" fmla="*/ 573 h 751"/>
                <a:gd name="T78" fmla="*/ 225 w 895"/>
                <a:gd name="T79" fmla="*/ 751 h 751"/>
                <a:gd name="T80" fmla="*/ 242 w 895"/>
                <a:gd name="T81" fmla="*/ 623 h 751"/>
                <a:gd name="T82" fmla="*/ 323 w 895"/>
                <a:gd name="T83" fmla="*/ 573 h 751"/>
                <a:gd name="T84" fmla="*/ 113 w 895"/>
                <a:gd name="T85" fmla="*/ 267 h 751"/>
                <a:gd name="T86" fmla="*/ 211 w 895"/>
                <a:gd name="T87" fmla="*/ 461 h 751"/>
                <a:gd name="T88" fmla="*/ 182 w 895"/>
                <a:gd name="T89" fmla="*/ 432 h 751"/>
                <a:gd name="T90" fmla="*/ 113 w 895"/>
                <a:gd name="T91" fmla="*/ 471 h 751"/>
                <a:gd name="T92" fmla="*/ 113 w 895"/>
                <a:gd name="T93" fmla="*/ 267 h 751"/>
                <a:gd name="T94" fmla="*/ 211 w 895"/>
                <a:gd name="T95" fmla="*/ 751 h 751"/>
                <a:gd name="T96" fmla="*/ 113 w 895"/>
                <a:gd name="T97" fmla="*/ 578 h 751"/>
                <a:gd name="T98" fmla="*/ 211 w 895"/>
                <a:gd name="T99" fmla="*/ 590 h 751"/>
                <a:gd name="T100" fmla="*/ 0 w 895"/>
                <a:gd name="T101" fmla="*/ 352 h 751"/>
                <a:gd name="T102" fmla="*/ 96 w 895"/>
                <a:gd name="T103" fmla="*/ 482 h 751"/>
                <a:gd name="T104" fmla="*/ 84 w 895"/>
                <a:gd name="T105" fmla="*/ 594 h 751"/>
                <a:gd name="T106" fmla="*/ 96 w 895"/>
                <a:gd name="T107" fmla="*/ 751 h 751"/>
                <a:gd name="T108" fmla="*/ 0 w 895"/>
                <a:gd name="T109" fmla="*/ 352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5" h="751">
                  <a:moveTo>
                    <a:pt x="684" y="23"/>
                  </a:moveTo>
                  <a:lnTo>
                    <a:pt x="782" y="23"/>
                  </a:lnTo>
                  <a:lnTo>
                    <a:pt x="782" y="163"/>
                  </a:lnTo>
                  <a:lnTo>
                    <a:pt x="745" y="173"/>
                  </a:lnTo>
                  <a:lnTo>
                    <a:pt x="684" y="190"/>
                  </a:lnTo>
                  <a:lnTo>
                    <a:pt x="684" y="23"/>
                  </a:lnTo>
                  <a:lnTo>
                    <a:pt x="684" y="23"/>
                  </a:lnTo>
                  <a:close/>
                  <a:moveTo>
                    <a:pt x="782" y="338"/>
                  </a:moveTo>
                  <a:lnTo>
                    <a:pt x="782" y="751"/>
                  </a:lnTo>
                  <a:lnTo>
                    <a:pt x="684" y="751"/>
                  </a:lnTo>
                  <a:lnTo>
                    <a:pt x="684" y="382"/>
                  </a:lnTo>
                  <a:lnTo>
                    <a:pt x="753" y="309"/>
                  </a:lnTo>
                  <a:lnTo>
                    <a:pt x="782" y="338"/>
                  </a:lnTo>
                  <a:lnTo>
                    <a:pt x="782" y="338"/>
                  </a:lnTo>
                  <a:close/>
                  <a:moveTo>
                    <a:pt x="799" y="0"/>
                  </a:moveTo>
                  <a:lnTo>
                    <a:pt x="895" y="0"/>
                  </a:lnTo>
                  <a:lnTo>
                    <a:pt x="895" y="751"/>
                  </a:lnTo>
                  <a:lnTo>
                    <a:pt x="799" y="751"/>
                  </a:lnTo>
                  <a:lnTo>
                    <a:pt x="799" y="325"/>
                  </a:lnTo>
                  <a:lnTo>
                    <a:pt x="820" y="246"/>
                  </a:lnTo>
                  <a:lnTo>
                    <a:pt x="845" y="144"/>
                  </a:lnTo>
                  <a:lnTo>
                    <a:pt x="799" y="158"/>
                  </a:lnTo>
                  <a:lnTo>
                    <a:pt x="799" y="0"/>
                  </a:lnTo>
                  <a:lnTo>
                    <a:pt x="799" y="0"/>
                  </a:lnTo>
                  <a:close/>
                  <a:moveTo>
                    <a:pt x="569" y="117"/>
                  </a:moveTo>
                  <a:lnTo>
                    <a:pt x="665" y="117"/>
                  </a:lnTo>
                  <a:lnTo>
                    <a:pt x="665" y="194"/>
                  </a:lnTo>
                  <a:lnTo>
                    <a:pt x="642" y="202"/>
                  </a:lnTo>
                  <a:lnTo>
                    <a:pt x="665" y="223"/>
                  </a:lnTo>
                  <a:lnTo>
                    <a:pt x="665" y="267"/>
                  </a:lnTo>
                  <a:lnTo>
                    <a:pt x="569" y="371"/>
                  </a:lnTo>
                  <a:lnTo>
                    <a:pt x="569" y="117"/>
                  </a:lnTo>
                  <a:lnTo>
                    <a:pt x="569" y="117"/>
                  </a:lnTo>
                  <a:close/>
                  <a:moveTo>
                    <a:pt x="665" y="402"/>
                  </a:moveTo>
                  <a:lnTo>
                    <a:pt x="665" y="751"/>
                  </a:lnTo>
                  <a:lnTo>
                    <a:pt x="569" y="751"/>
                  </a:lnTo>
                  <a:lnTo>
                    <a:pt x="569" y="505"/>
                  </a:lnTo>
                  <a:lnTo>
                    <a:pt x="665" y="402"/>
                  </a:lnTo>
                  <a:lnTo>
                    <a:pt x="665" y="402"/>
                  </a:lnTo>
                  <a:close/>
                  <a:moveTo>
                    <a:pt x="455" y="177"/>
                  </a:moveTo>
                  <a:lnTo>
                    <a:pt x="551" y="177"/>
                  </a:lnTo>
                  <a:lnTo>
                    <a:pt x="551" y="390"/>
                  </a:lnTo>
                  <a:lnTo>
                    <a:pt x="511" y="432"/>
                  </a:lnTo>
                  <a:lnTo>
                    <a:pt x="490" y="407"/>
                  </a:lnTo>
                  <a:lnTo>
                    <a:pt x="465" y="373"/>
                  </a:lnTo>
                  <a:lnTo>
                    <a:pt x="455" y="379"/>
                  </a:lnTo>
                  <a:lnTo>
                    <a:pt x="455" y="177"/>
                  </a:lnTo>
                  <a:lnTo>
                    <a:pt x="455" y="177"/>
                  </a:lnTo>
                  <a:close/>
                  <a:moveTo>
                    <a:pt x="551" y="523"/>
                  </a:moveTo>
                  <a:lnTo>
                    <a:pt x="551" y="751"/>
                  </a:lnTo>
                  <a:lnTo>
                    <a:pt x="455" y="751"/>
                  </a:lnTo>
                  <a:lnTo>
                    <a:pt x="455" y="509"/>
                  </a:lnTo>
                  <a:lnTo>
                    <a:pt x="471" y="530"/>
                  </a:lnTo>
                  <a:lnTo>
                    <a:pt x="505" y="573"/>
                  </a:lnTo>
                  <a:lnTo>
                    <a:pt x="542" y="534"/>
                  </a:lnTo>
                  <a:lnTo>
                    <a:pt x="551" y="523"/>
                  </a:lnTo>
                  <a:lnTo>
                    <a:pt x="551" y="523"/>
                  </a:lnTo>
                  <a:close/>
                  <a:moveTo>
                    <a:pt x="340" y="244"/>
                  </a:moveTo>
                  <a:lnTo>
                    <a:pt x="436" y="244"/>
                  </a:lnTo>
                  <a:lnTo>
                    <a:pt x="436" y="392"/>
                  </a:lnTo>
                  <a:lnTo>
                    <a:pt x="430" y="396"/>
                  </a:lnTo>
                  <a:lnTo>
                    <a:pt x="340" y="452"/>
                  </a:lnTo>
                  <a:lnTo>
                    <a:pt x="340" y="244"/>
                  </a:lnTo>
                  <a:lnTo>
                    <a:pt x="340" y="244"/>
                  </a:lnTo>
                  <a:close/>
                  <a:moveTo>
                    <a:pt x="436" y="500"/>
                  </a:moveTo>
                  <a:lnTo>
                    <a:pt x="436" y="751"/>
                  </a:lnTo>
                  <a:lnTo>
                    <a:pt x="340" y="751"/>
                  </a:lnTo>
                  <a:lnTo>
                    <a:pt x="340" y="561"/>
                  </a:lnTo>
                  <a:lnTo>
                    <a:pt x="436" y="500"/>
                  </a:lnTo>
                  <a:lnTo>
                    <a:pt x="436" y="500"/>
                  </a:lnTo>
                  <a:close/>
                  <a:moveTo>
                    <a:pt x="225" y="309"/>
                  </a:moveTo>
                  <a:lnTo>
                    <a:pt x="323" y="309"/>
                  </a:lnTo>
                  <a:lnTo>
                    <a:pt x="323" y="463"/>
                  </a:lnTo>
                  <a:lnTo>
                    <a:pt x="257" y="507"/>
                  </a:lnTo>
                  <a:lnTo>
                    <a:pt x="225" y="477"/>
                  </a:lnTo>
                  <a:lnTo>
                    <a:pt x="225" y="309"/>
                  </a:lnTo>
                  <a:lnTo>
                    <a:pt x="225" y="309"/>
                  </a:lnTo>
                  <a:close/>
                  <a:moveTo>
                    <a:pt x="323" y="573"/>
                  </a:moveTo>
                  <a:lnTo>
                    <a:pt x="323" y="751"/>
                  </a:lnTo>
                  <a:lnTo>
                    <a:pt x="225" y="751"/>
                  </a:lnTo>
                  <a:lnTo>
                    <a:pt x="225" y="607"/>
                  </a:lnTo>
                  <a:lnTo>
                    <a:pt x="242" y="623"/>
                  </a:lnTo>
                  <a:lnTo>
                    <a:pt x="273" y="603"/>
                  </a:lnTo>
                  <a:lnTo>
                    <a:pt x="323" y="573"/>
                  </a:lnTo>
                  <a:lnTo>
                    <a:pt x="323" y="573"/>
                  </a:lnTo>
                  <a:close/>
                  <a:moveTo>
                    <a:pt x="113" y="267"/>
                  </a:moveTo>
                  <a:lnTo>
                    <a:pt x="211" y="267"/>
                  </a:lnTo>
                  <a:lnTo>
                    <a:pt x="211" y="461"/>
                  </a:lnTo>
                  <a:lnTo>
                    <a:pt x="207" y="457"/>
                  </a:lnTo>
                  <a:lnTo>
                    <a:pt x="182" y="432"/>
                  </a:lnTo>
                  <a:lnTo>
                    <a:pt x="150" y="448"/>
                  </a:lnTo>
                  <a:lnTo>
                    <a:pt x="113" y="471"/>
                  </a:lnTo>
                  <a:lnTo>
                    <a:pt x="113" y="267"/>
                  </a:lnTo>
                  <a:lnTo>
                    <a:pt x="113" y="267"/>
                  </a:lnTo>
                  <a:close/>
                  <a:moveTo>
                    <a:pt x="211" y="590"/>
                  </a:moveTo>
                  <a:lnTo>
                    <a:pt x="211" y="751"/>
                  </a:lnTo>
                  <a:lnTo>
                    <a:pt x="113" y="751"/>
                  </a:lnTo>
                  <a:lnTo>
                    <a:pt x="113" y="578"/>
                  </a:lnTo>
                  <a:lnTo>
                    <a:pt x="167" y="546"/>
                  </a:lnTo>
                  <a:lnTo>
                    <a:pt x="211" y="590"/>
                  </a:lnTo>
                  <a:lnTo>
                    <a:pt x="211" y="590"/>
                  </a:lnTo>
                  <a:close/>
                  <a:moveTo>
                    <a:pt x="0" y="352"/>
                  </a:moveTo>
                  <a:lnTo>
                    <a:pt x="96" y="352"/>
                  </a:lnTo>
                  <a:lnTo>
                    <a:pt x="96" y="482"/>
                  </a:lnTo>
                  <a:lnTo>
                    <a:pt x="38" y="517"/>
                  </a:lnTo>
                  <a:lnTo>
                    <a:pt x="84" y="594"/>
                  </a:lnTo>
                  <a:lnTo>
                    <a:pt x="96" y="588"/>
                  </a:lnTo>
                  <a:lnTo>
                    <a:pt x="96" y="751"/>
                  </a:lnTo>
                  <a:lnTo>
                    <a:pt x="0" y="751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18" name="组合 218"/>
            <p:cNvGrpSpPr>
              <a:grpSpLocks noChangeAspect="1"/>
            </p:cNvGrpSpPr>
            <p:nvPr/>
          </p:nvGrpSpPr>
          <p:grpSpPr>
            <a:xfrm>
              <a:off x="4860032" y="3363838"/>
              <a:ext cx="444045" cy="540000"/>
              <a:chOff x="6246813" y="3017838"/>
              <a:chExt cx="690562" cy="839787"/>
            </a:xfrm>
          </p:grpSpPr>
          <p:sp>
            <p:nvSpPr>
              <p:cNvPr id="19" name="Freeform 55"/>
              <p:cNvSpPr>
                <a:spLocks/>
              </p:cNvSpPr>
              <p:nvPr/>
            </p:nvSpPr>
            <p:spPr bwMode="auto">
              <a:xfrm>
                <a:off x="6246813" y="3613150"/>
                <a:ext cx="431800" cy="244475"/>
              </a:xfrm>
              <a:custGeom>
                <a:avLst/>
                <a:gdLst>
                  <a:gd name="T0" fmla="*/ 86 w 272"/>
                  <a:gd name="T1" fmla="*/ 16 h 154"/>
                  <a:gd name="T2" fmla="*/ 86 w 272"/>
                  <a:gd name="T3" fmla="*/ 16 h 154"/>
                  <a:gd name="T4" fmla="*/ 32 w 272"/>
                  <a:gd name="T5" fmla="*/ 86 h 154"/>
                  <a:gd name="T6" fmla="*/ 8 w 272"/>
                  <a:gd name="T7" fmla="*/ 120 h 154"/>
                  <a:gd name="T8" fmla="*/ 8 w 272"/>
                  <a:gd name="T9" fmla="*/ 120 h 154"/>
                  <a:gd name="T10" fmla="*/ 4 w 272"/>
                  <a:gd name="T11" fmla="*/ 126 h 154"/>
                  <a:gd name="T12" fmla="*/ 2 w 272"/>
                  <a:gd name="T13" fmla="*/ 134 h 154"/>
                  <a:gd name="T14" fmla="*/ 0 w 272"/>
                  <a:gd name="T15" fmla="*/ 138 h 154"/>
                  <a:gd name="T16" fmla="*/ 2 w 272"/>
                  <a:gd name="T17" fmla="*/ 144 h 154"/>
                  <a:gd name="T18" fmla="*/ 6 w 272"/>
                  <a:gd name="T19" fmla="*/ 148 h 154"/>
                  <a:gd name="T20" fmla="*/ 10 w 272"/>
                  <a:gd name="T21" fmla="*/ 152 h 154"/>
                  <a:gd name="T22" fmla="*/ 18 w 272"/>
                  <a:gd name="T23" fmla="*/ 154 h 154"/>
                  <a:gd name="T24" fmla="*/ 26 w 272"/>
                  <a:gd name="T25" fmla="*/ 154 h 154"/>
                  <a:gd name="T26" fmla="*/ 92 w 272"/>
                  <a:gd name="T27" fmla="*/ 154 h 154"/>
                  <a:gd name="T28" fmla="*/ 92 w 272"/>
                  <a:gd name="T29" fmla="*/ 154 h 154"/>
                  <a:gd name="T30" fmla="*/ 180 w 272"/>
                  <a:gd name="T31" fmla="*/ 154 h 154"/>
                  <a:gd name="T32" fmla="*/ 246 w 272"/>
                  <a:gd name="T33" fmla="*/ 154 h 154"/>
                  <a:gd name="T34" fmla="*/ 246 w 272"/>
                  <a:gd name="T35" fmla="*/ 154 h 154"/>
                  <a:gd name="T36" fmla="*/ 256 w 272"/>
                  <a:gd name="T37" fmla="*/ 154 h 154"/>
                  <a:gd name="T38" fmla="*/ 262 w 272"/>
                  <a:gd name="T39" fmla="*/ 152 h 154"/>
                  <a:gd name="T40" fmla="*/ 266 w 272"/>
                  <a:gd name="T41" fmla="*/ 148 h 154"/>
                  <a:gd name="T42" fmla="*/ 270 w 272"/>
                  <a:gd name="T43" fmla="*/ 144 h 154"/>
                  <a:gd name="T44" fmla="*/ 272 w 272"/>
                  <a:gd name="T45" fmla="*/ 138 h 154"/>
                  <a:gd name="T46" fmla="*/ 272 w 272"/>
                  <a:gd name="T47" fmla="*/ 134 h 154"/>
                  <a:gd name="T48" fmla="*/ 268 w 272"/>
                  <a:gd name="T49" fmla="*/ 126 h 154"/>
                  <a:gd name="T50" fmla="*/ 264 w 272"/>
                  <a:gd name="T51" fmla="*/ 120 h 154"/>
                  <a:gd name="T52" fmla="*/ 240 w 272"/>
                  <a:gd name="T53" fmla="*/ 86 h 154"/>
                  <a:gd name="T54" fmla="*/ 240 w 272"/>
                  <a:gd name="T55" fmla="*/ 86 h 154"/>
                  <a:gd name="T56" fmla="*/ 188 w 272"/>
                  <a:gd name="T57" fmla="*/ 16 h 154"/>
                  <a:gd name="T58" fmla="*/ 182 w 272"/>
                  <a:gd name="T59" fmla="*/ 8 h 154"/>
                  <a:gd name="T60" fmla="*/ 98 w 272"/>
                  <a:gd name="T61" fmla="*/ 0 h 154"/>
                  <a:gd name="T62" fmla="*/ 86 w 272"/>
                  <a:gd name="T63" fmla="*/ 1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2" h="154">
                    <a:moveTo>
                      <a:pt x="86" y="16"/>
                    </a:moveTo>
                    <a:lnTo>
                      <a:pt x="86" y="16"/>
                    </a:lnTo>
                    <a:lnTo>
                      <a:pt x="32" y="86"/>
                    </a:lnTo>
                    <a:lnTo>
                      <a:pt x="8" y="120"/>
                    </a:lnTo>
                    <a:lnTo>
                      <a:pt x="8" y="120"/>
                    </a:lnTo>
                    <a:lnTo>
                      <a:pt x="4" y="126"/>
                    </a:lnTo>
                    <a:lnTo>
                      <a:pt x="2" y="134"/>
                    </a:lnTo>
                    <a:lnTo>
                      <a:pt x="0" y="138"/>
                    </a:lnTo>
                    <a:lnTo>
                      <a:pt x="2" y="144"/>
                    </a:lnTo>
                    <a:lnTo>
                      <a:pt x="6" y="148"/>
                    </a:lnTo>
                    <a:lnTo>
                      <a:pt x="10" y="152"/>
                    </a:lnTo>
                    <a:lnTo>
                      <a:pt x="18" y="154"/>
                    </a:lnTo>
                    <a:lnTo>
                      <a:pt x="26" y="154"/>
                    </a:lnTo>
                    <a:lnTo>
                      <a:pt x="92" y="154"/>
                    </a:lnTo>
                    <a:lnTo>
                      <a:pt x="92" y="154"/>
                    </a:lnTo>
                    <a:lnTo>
                      <a:pt x="180" y="154"/>
                    </a:lnTo>
                    <a:lnTo>
                      <a:pt x="246" y="154"/>
                    </a:lnTo>
                    <a:lnTo>
                      <a:pt x="246" y="154"/>
                    </a:lnTo>
                    <a:lnTo>
                      <a:pt x="256" y="154"/>
                    </a:lnTo>
                    <a:lnTo>
                      <a:pt x="262" y="152"/>
                    </a:lnTo>
                    <a:lnTo>
                      <a:pt x="266" y="148"/>
                    </a:lnTo>
                    <a:lnTo>
                      <a:pt x="270" y="144"/>
                    </a:lnTo>
                    <a:lnTo>
                      <a:pt x="272" y="138"/>
                    </a:lnTo>
                    <a:lnTo>
                      <a:pt x="272" y="134"/>
                    </a:lnTo>
                    <a:lnTo>
                      <a:pt x="268" y="126"/>
                    </a:lnTo>
                    <a:lnTo>
                      <a:pt x="264" y="120"/>
                    </a:lnTo>
                    <a:lnTo>
                      <a:pt x="240" y="86"/>
                    </a:lnTo>
                    <a:lnTo>
                      <a:pt x="240" y="86"/>
                    </a:lnTo>
                    <a:lnTo>
                      <a:pt x="188" y="16"/>
                    </a:lnTo>
                    <a:lnTo>
                      <a:pt x="182" y="8"/>
                    </a:lnTo>
                    <a:lnTo>
                      <a:pt x="98" y="0"/>
                    </a:lnTo>
                    <a:lnTo>
                      <a:pt x="86" y="16"/>
                    </a:lnTo>
                    <a:close/>
                  </a:path>
                </a:pathLst>
              </a:custGeom>
              <a:solidFill>
                <a:schemeClr val="bg1"/>
              </a:solidFill>
              <a:ln w="25400">
                <a:solidFill>
                  <a:srgbClr val="FF66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0" name="Freeform 56"/>
              <p:cNvSpPr>
                <a:spLocks/>
              </p:cNvSpPr>
              <p:nvPr/>
            </p:nvSpPr>
            <p:spPr bwMode="auto">
              <a:xfrm>
                <a:off x="6335713" y="3017838"/>
                <a:ext cx="557212" cy="614363"/>
              </a:xfrm>
              <a:custGeom>
                <a:avLst/>
                <a:gdLst>
                  <a:gd name="T0" fmla="*/ 343 w 351"/>
                  <a:gd name="T1" fmla="*/ 357 h 387"/>
                  <a:gd name="T2" fmla="*/ 294 w 351"/>
                  <a:gd name="T3" fmla="*/ 299 h 387"/>
                  <a:gd name="T4" fmla="*/ 256 w 351"/>
                  <a:gd name="T5" fmla="*/ 256 h 387"/>
                  <a:gd name="T6" fmla="*/ 224 w 351"/>
                  <a:gd name="T7" fmla="*/ 218 h 387"/>
                  <a:gd name="T8" fmla="*/ 224 w 351"/>
                  <a:gd name="T9" fmla="*/ 218 h 387"/>
                  <a:gd name="T10" fmla="*/ 166 w 351"/>
                  <a:gd name="T11" fmla="*/ 150 h 387"/>
                  <a:gd name="T12" fmla="*/ 134 w 351"/>
                  <a:gd name="T13" fmla="*/ 114 h 387"/>
                  <a:gd name="T14" fmla="*/ 100 w 351"/>
                  <a:gd name="T15" fmla="*/ 72 h 387"/>
                  <a:gd name="T16" fmla="*/ 46 w 351"/>
                  <a:gd name="T17" fmla="*/ 10 h 387"/>
                  <a:gd name="T18" fmla="*/ 46 w 351"/>
                  <a:gd name="T19" fmla="*/ 10 h 387"/>
                  <a:gd name="T20" fmla="*/ 40 w 351"/>
                  <a:gd name="T21" fmla="*/ 4 h 387"/>
                  <a:gd name="T22" fmla="*/ 36 w 351"/>
                  <a:gd name="T23" fmla="*/ 0 h 387"/>
                  <a:gd name="T24" fmla="*/ 30 w 351"/>
                  <a:gd name="T25" fmla="*/ 0 h 387"/>
                  <a:gd name="T26" fmla="*/ 26 w 351"/>
                  <a:gd name="T27" fmla="*/ 0 h 387"/>
                  <a:gd name="T28" fmla="*/ 22 w 351"/>
                  <a:gd name="T29" fmla="*/ 2 h 387"/>
                  <a:gd name="T30" fmla="*/ 18 w 351"/>
                  <a:gd name="T31" fmla="*/ 6 h 387"/>
                  <a:gd name="T32" fmla="*/ 16 w 351"/>
                  <a:gd name="T33" fmla="*/ 12 h 387"/>
                  <a:gd name="T34" fmla="*/ 16 w 351"/>
                  <a:gd name="T35" fmla="*/ 20 h 387"/>
                  <a:gd name="T36" fmla="*/ 10 w 351"/>
                  <a:gd name="T37" fmla="*/ 122 h 387"/>
                  <a:gd name="T38" fmla="*/ 10 w 351"/>
                  <a:gd name="T39" fmla="*/ 122 h 387"/>
                  <a:gd name="T40" fmla="*/ 4 w 351"/>
                  <a:gd name="T41" fmla="*/ 210 h 387"/>
                  <a:gd name="T42" fmla="*/ 0 w 351"/>
                  <a:gd name="T43" fmla="*/ 309 h 387"/>
                  <a:gd name="T44" fmla="*/ 0 w 351"/>
                  <a:gd name="T45" fmla="*/ 309 h 387"/>
                  <a:gd name="T46" fmla="*/ 0 w 351"/>
                  <a:gd name="T47" fmla="*/ 319 h 387"/>
                  <a:gd name="T48" fmla="*/ 2 w 351"/>
                  <a:gd name="T49" fmla="*/ 327 h 387"/>
                  <a:gd name="T50" fmla="*/ 6 w 351"/>
                  <a:gd name="T51" fmla="*/ 335 h 387"/>
                  <a:gd name="T52" fmla="*/ 10 w 351"/>
                  <a:gd name="T53" fmla="*/ 341 h 387"/>
                  <a:gd name="T54" fmla="*/ 16 w 351"/>
                  <a:gd name="T55" fmla="*/ 347 h 387"/>
                  <a:gd name="T56" fmla="*/ 24 w 351"/>
                  <a:gd name="T57" fmla="*/ 353 h 387"/>
                  <a:gd name="T58" fmla="*/ 32 w 351"/>
                  <a:gd name="T59" fmla="*/ 355 h 387"/>
                  <a:gd name="T60" fmla="*/ 40 w 351"/>
                  <a:gd name="T61" fmla="*/ 357 h 387"/>
                  <a:gd name="T62" fmla="*/ 42 w 351"/>
                  <a:gd name="T63" fmla="*/ 357 h 387"/>
                  <a:gd name="T64" fmla="*/ 126 w 351"/>
                  <a:gd name="T65" fmla="*/ 367 h 387"/>
                  <a:gd name="T66" fmla="*/ 142 w 351"/>
                  <a:gd name="T67" fmla="*/ 367 h 387"/>
                  <a:gd name="T68" fmla="*/ 142 w 351"/>
                  <a:gd name="T69" fmla="*/ 367 h 387"/>
                  <a:gd name="T70" fmla="*/ 228 w 351"/>
                  <a:gd name="T71" fmla="*/ 377 h 387"/>
                  <a:gd name="T72" fmla="*/ 330 w 351"/>
                  <a:gd name="T73" fmla="*/ 387 h 387"/>
                  <a:gd name="T74" fmla="*/ 330 w 351"/>
                  <a:gd name="T75" fmla="*/ 387 h 387"/>
                  <a:gd name="T76" fmla="*/ 338 w 351"/>
                  <a:gd name="T77" fmla="*/ 387 h 387"/>
                  <a:gd name="T78" fmla="*/ 343 w 351"/>
                  <a:gd name="T79" fmla="*/ 385 h 387"/>
                  <a:gd name="T80" fmla="*/ 347 w 351"/>
                  <a:gd name="T81" fmla="*/ 383 h 387"/>
                  <a:gd name="T82" fmla="*/ 351 w 351"/>
                  <a:gd name="T83" fmla="*/ 379 h 387"/>
                  <a:gd name="T84" fmla="*/ 351 w 351"/>
                  <a:gd name="T85" fmla="*/ 375 h 387"/>
                  <a:gd name="T86" fmla="*/ 351 w 351"/>
                  <a:gd name="T87" fmla="*/ 369 h 387"/>
                  <a:gd name="T88" fmla="*/ 349 w 351"/>
                  <a:gd name="T89" fmla="*/ 363 h 387"/>
                  <a:gd name="T90" fmla="*/ 343 w 351"/>
                  <a:gd name="T91" fmla="*/ 357 h 387"/>
                  <a:gd name="T92" fmla="*/ 343 w 351"/>
                  <a:gd name="T93" fmla="*/ 357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51" h="387">
                    <a:moveTo>
                      <a:pt x="343" y="357"/>
                    </a:moveTo>
                    <a:lnTo>
                      <a:pt x="294" y="299"/>
                    </a:lnTo>
                    <a:lnTo>
                      <a:pt x="256" y="256"/>
                    </a:lnTo>
                    <a:lnTo>
                      <a:pt x="224" y="218"/>
                    </a:lnTo>
                    <a:lnTo>
                      <a:pt x="224" y="218"/>
                    </a:lnTo>
                    <a:lnTo>
                      <a:pt x="166" y="150"/>
                    </a:lnTo>
                    <a:lnTo>
                      <a:pt x="134" y="114"/>
                    </a:lnTo>
                    <a:lnTo>
                      <a:pt x="100" y="72"/>
                    </a:lnTo>
                    <a:lnTo>
                      <a:pt x="46" y="10"/>
                    </a:lnTo>
                    <a:lnTo>
                      <a:pt x="46" y="10"/>
                    </a:lnTo>
                    <a:lnTo>
                      <a:pt x="40" y="4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2" y="2"/>
                    </a:lnTo>
                    <a:lnTo>
                      <a:pt x="18" y="6"/>
                    </a:lnTo>
                    <a:lnTo>
                      <a:pt x="16" y="12"/>
                    </a:lnTo>
                    <a:lnTo>
                      <a:pt x="16" y="20"/>
                    </a:lnTo>
                    <a:lnTo>
                      <a:pt x="10" y="122"/>
                    </a:lnTo>
                    <a:lnTo>
                      <a:pt x="10" y="122"/>
                    </a:lnTo>
                    <a:lnTo>
                      <a:pt x="4" y="210"/>
                    </a:lnTo>
                    <a:lnTo>
                      <a:pt x="0" y="309"/>
                    </a:lnTo>
                    <a:lnTo>
                      <a:pt x="0" y="309"/>
                    </a:lnTo>
                    <a:lnTo>
                      <a:pt x="0" y="319"/>
                    </a:lnTo>
                    <a:lnTo>
                      <a:pt x="2" y="327"/>
                    </a:lnTo>
                    <a:lnTo>
                      <a:pt x="6" y="335"/>
                    </a:lnTo>
                    <a:lnTo>
                      <a:pt x="10" y="341"/>
                    </a:lnTo>
                    <a:lnTo>
                      <a:pt x="16" y="347"/>
                    </a:lnTo>
                    <a:lnTo>
                      <a:pt x="24" y="353"/>
                    </a:lnTo>
                    <a:lnTo>
                      <a:pt x="32" y="355"/>
                    </a:lnTo>
                    <a:lnTo>
                      <a:pt x="40" y="357"/>
                    </a:lnTo>
                    <a:lnTo>
                      <a:pt x="42" y="357"/>
                    </a:lnTo>
                    <a:lnTo>
                      <a:pt x="126" y="367"/>
                    </a:lnTo>
                    <a:lnTo>
                      <a:pt x="142" y="367"/>
                    </a:lnTo>
                    <a:lnTo>
                      <a:pt x="142" y="367"/>
                    </a:lnTo>
                    <a:lnTo>
                      <a:pt x="228" y="377"/>
                    </a:lnTo>
                    <a:lnTo>
                      <a:pt x="330" y="387"/>
                    </a:lnTo>
                    <a:lnTo>
                      <a:pt x="330" y="387"/>
                    </a:lnTo>
                    <a:lnTo>
                      <a:pt x="338" y="387"/>
                    </a:lnTo>
                    <a:lnTo>
                      <a:pt x="343" y="385"/>
                    </a:lnTo>
                    <a:lnTo>
                      <a:pt x="347" y="383"/>
                    </a:lnTo>
                    <a:lnTo>
                      <a:pt x="351" y="379"/>
                    </a:lnTo>
                    <a:lnTo>
                      <a:pt x="351" y="375"/>
                    </a:lnTo>
                    <a:lnTo>
                      <a:pt x="351" y="369"/>
                    </a:lnTo>
                    <a:lnTo>
                      <a:pt x="349" y="363"/>
                    </a:lnTo>
                    <a:lnTo>
                      <a:pt x="343" y="357"/>
                    </a:lnTo>
                    <a:lnTo>
                      <a:pt x="343" y="357"/>
                    </a:lnTo>
                    <a:close/>
                  </a:path>
                </a:pathLst>
              </a:custGeom>
              <a:solidFill>
                <a:srgbClr val="FF6600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1" name="Freeform 57"/>
              <p:cNvSpPr>
                <a:spLocks/>
              </p:cNvSpPr>
              <p:nvPr/>
            </p:nvSpPr>
            <p:spPr bwMode="auto">
              <a:xfrm>
                <a:off x="6583363" y="3078163"/>
                <a:ext cx="354012" cy="366713"/>
              </a:xfrm>
              <a:custGeom>
                <a:avLst/>
                <a:gdLst>
                  <a:gd name="T0" fmla="*/ 219 w 223"/>
                  <a:gd name="T1" fmla="*/ 8 h 231"/>
                  <a:gd name="T2" fmla="*/ 219 w 223"/>
                  <a:gd name="T3" fmla="*/ 8 h 231"/>
                  <a:gd name="T4" fmla="*/ 215 w 223"/>
                  <a:gd name="T5" fmla="*/ 4 h 231"/>
                  <a:gd name="T6" fmla="*/ 209 w 223"/>
                  <a:gd name="T7" fmla="*/ 2 h 231"/>
                  <a:gd name="T8" fmla="*/ 203 w 223"/>
                  <a:gd name="T9" fmla="*/ 0 h 231"/>
                  <a:gd name="T10" fmla="*/ 197 w 223"/>
                  <a:gd name="T11" fmla="*/ 0 h 231"/>
                  <a:gd name="T12" fmla="*/ 184 w 223"/>
                  <a:gd name="T13" fmla="*/ 2 h 231"/>
                  <a:gd name="T14" fmla="*/ 178 w 223"/>
                  <a:gd name="T15" fmla="*/ 6 h 231"/>
                  <a:gd name="T16" fmla="*/ 172 w 223"/>
                  <a:gd name="T17" fmla="*/ 10 h 231"/>
                  <a:gd name="T18" fmla="*/ 172 w 223"/>
                  <a:gd name="T19" fmla="*/ 10 h 231"/>
                  <a:gd name="T20" fmla="*/ 166 w 223"/>
                  <a:gd name="T21" fmla="*/ 16 h 231"/>
                  <a:gd name="T22" fmla="*/ 162 w 223"/>
                  <a:gd name="T23" fmla="*/ 22 h 231"/>
                  <a:gd name="T24" fmla="*/ 158 w 223"/>
                  <a:gd name="T25" fmla="*/ 30 h 231"/>
                  <a:gd name="T26" fmla="*/ 156 w 223"/>
                  <a:gd name="T27" fmla="*/ 36 h 231"/>
                  <a:gd name="T28" fmla="*/ 106 w 223"/>
                  <a:gd name="T29" fmla="*/ 48 h 231"/>
                  <a:gd name="T30" fmla="*/ 106 w 223"/>
                  <a:gd name="T31" fmla="*/ 48 h 231"/>
                  <a:gd name="T32" fmla="*/ 46 w 223"/>
                  <a:gd name="T33" fmla="*/ 64 h 231"/>
                  <a:gd name="T34" fmla="*/ 0 w 223"/>
                  <a:gd name="T35" fmla="*/ 74 h 231"/>
                  <a:gd name="T36" fmla="*/ 24 w 223"/>
                  <a:gd name="T37" fmla="*/ 104 h 231"/>
                  <a:gd name="T38" fmla="*/ 24 w 223"/>
                  <a:gd name="T39" fmla="*/ 104 h 231"/>
                  <a:gd name="T40" fmla="*/ 56 w 223"/>
                  <a:gd name="T41" fmla="*/ 96 h 231"/>
                  <a:gd name="T42" fmla="*/ 116 w 223"/>
                  <a:gd name="T43" fmla="*/ 82 h 231"/>
                  <a:gd name="T44" fmla="*/ 116 w 223"/>
                  <a:gd name="T45" fmla="*/ 82 h 231"/>
                  <a:gd name="T46" fmla="*/ 122 w 223"/>
                  <a:gd name="T47" fmla="*/ 80 h 231"/>
                  <a:gd name="T48" fmla="*/ 126 w 223"/>
                  <a:gd name="T49" fmla="*/ 80 h 231"/>
                  <a:gd name="T50" fmla="*/ 132 w 223"/>
                  <a:gd name="T51" fmla="*/ 82 h 231"/>
                  <a:gd name="T52" fmla="*/ 134 w 223"/>
                  <a:gd name="T53" fmla="*/ 84 h 231"/>
                  <a:gd name="T54" fmla="*/ 136 w 223"/>
                  <a:gd name="T55" fmla="*/ 88 h 231"/>
                  <a:gd name="T56" fmla="*/ 138 w 223"/>
                  <a:gd name="T57" fmla="*/ 92 h 231"/>
                  <a:gd name="T58" fmla="*/ 138 w 223"/>
                  <a:gd name="T59" fmla="*/ 98 h 231"/>
                  <a:gd name="T60" fmla="*/ 138 w 223"/>
                  <a:gd name="T61" fmla="*/ 102 h 231"/>
                  <a:gd name="T62" fmla="*/ 120 w 223"/>
                  <a:gd name="T63" fmla="*/ 162 h 231"/>
                  <a:gd name="T64" fmla="*/ 120 w 223"/>
                  <a:gd name="T65" fmla="*/ 162 h 231"/>
                  <a:gd name="T66" fmla="*/ 108 w 223"/>
                  <a:gd name="T67" fmla="*/ 202 h 231"/>
                  <a:gd name="T68" fmla="*/ 134 w 223"/>
                  <a:gd name="T69" fmla="*/ 231 h 231"/>
                  <a:gd name="T70" fmla="*/ 152 w 223"/>
                  <a:gd name="T71" fmla="*/ 174 h 231"/>
                  <a:gd name="T72" fmla="*/ 152 w 223"/>
                  <a:gd name="T73" fmla="*/ 174 h 231"/>
                  <a:gd name="T74" fmla="*/ 168 w 223"/>
                  <a:gd name="T75" fmla="*/ 116 h 231"/>
                  <a:gd name="T76" fmla="*/ 184 w 223"/>
                  <a:gd name="T77" fmla="*/ 66 h 231"/>
                  <a:gd name="T78" fmla="*/ 184 w 223"/>
                  <a:gd name="T79" fmla="*/ 66 h 231"/>
                  <a:gd name="T80" fmla="*/ 195 w 223"/>
                  <a:gd name="T81" fmla="*/ 62 h 231"/>
                  <a:gd name="T82" fmla="*/ 203 w 223"/>
                  <a:gd name="T83" fmla="*/ 60 h 231"/>
                  <a:gd name="T84" fmla="*/ 209 w 223"/>
                  <a:gd name="T85" fmla="*/ 54 h 231"/>
                  <a:gd name="T86" fmla="*/ 209 w 223"/>
                  <a:gd name="T87" fmla="*/ 54 h 231"/>
                  <a:gd name="T88" fmla="*/ 213 w 223"/>
                  <a:gd name="T89" fmla="*/ 50 h 231"/>
                  <a:gd name="T90" fmla="*/ 219 w 223"/>
                  <a:gd name="T91" fmla="*/ 44 h 231"/>
                  <a:gd name="T92" fmla="*/ 223 w 223"/>
                  <a:gd name="T93" fmla="*/ 32 h 231"/>
                  <a:gd name="T94" fmla="*/ 223 w 223"/>
                  <a:gd name="T95" fmla="*/ 26 h 231"/>
                  <a:gd name="T96" fmla="*/ 223 w 223"/>
                  <a:gd name="T97" fmla="*/ 20 h 231"/>
                  <a:gd name="T98" fmla="*/ 221 w 223"/>
                  <a:gd name="T99" fmla="*/ 14 h 231"/>
                  <a:gd name="T100" fmla="*/ 219 w 223"/>
                  <a:gd name="T101" fmla="*/ 8 h 231"/>
                  <a:gd name="T102" fmla="*/ 219 w 223"/>
                  <a:gd name="T103" fmla="*/ 8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3" h="231">
                    <a:moveTo>
                      <a:pt x="219" y="8"/>
                    </a:moveTo>
                    <a:lnTo>
                      <a:pt x="219" y="8"/>
                    </a:lnTo>
                    <a:lnTo>
                      <a:pt x="215" y="4"/>
                    </a:lnTo>
                    <a:lnTo>
                      <a:pt x="209" y="2"/>
                    </a:lnTo>
                    <a:lnTo>
                      <a:pt x="203" y="0"/>
                    </a:lnTo>
                    <a:lnTo>
                      <a:pt x="197" y="0"/>
                    </a:lnTo>
                    <a:lnTo>
                      <a:pt x="184" y="2"/>
                    </a:lnTo>
                    <a:lnTo>
                      <a:pt x="178" y="6"/>
                    </a:lnTo>
                    <a:lnTo>
                      <a:pt x="172" y="10"/>
                    </a:lnTo>
                    <a:lnTo>
                      <a:pt x="172" y="10"/>
                    </a:lnTo>
                    <a:lnTo>
                      <a:pt x="166" y="16"/>
                    </a:lnTo>
                    <a:lnTo>
                      <a:pt x="162" y="22"/>
                    </a:lnTo>
                    <a:lnTo>
                      <a:pt x="158" y="30"/>
                    </a:lnTo>
                    <a:lnTo>
                      <a:pt x="156" y="36"/>
                    </a:lnTo>
                    <a:lnTo>
                      <a:pt x="106" y="48"/>
                    </a:lnTo>
                    <a:lnTo>
                      <a:pt x="106" y="48"/>
                    </a:lnTo>
                    <a:lnTo>
                      <a:pt x="46" y="64"/>
                    </a:lnTo>
                    <a:lnTo>
                      <a:pt x="0" y="74"/>
                    </a:lnTo>
                    <a:lnTo>
                      <a:pt x="24" y="104"/>
                    </a:lnTo>
                    <a:lnTo>
                      <a:pt x="24" y="104"/>
                    </a:lnTo>
                    <a:lnTo>
                      <a:pt x="56" y="96"/>
                    </a:lnTo>
                    <a:lnTo>
                      <a:pt x="116" y="82"/>
                    </a:lnTo>
                    <a:lnTo>
                      <a:pt x="116" y="82"/>
                    </a:lnTo>
                    <a:lnTo>
                      <a:pt x="122" y="80"/>
                    </a:lnTo>
                    <a:lnTo>
                      <a:pt x="126" y="80"/>
                    </a:lnTo>
                    <a:lnTo>
                      <a:pt x="132" y="82"/>
                    </a:lnTo>
                    <a:lnTo>
                      <a:pt x="134" y="84"/>
                    </a:lnTo>
                    <a:lnTo>
                      <a:pt x="136" y="88"/>
                    </a:lnTo>
                    <a:lnTo>
                      <a:pt x="138" y="92"/>
                    </a:lnTo>
                    <a:lnTo>
                      <a:pt x="138" y="98"/>
                    </a:lnTo>
                    <a:lnTo>
                      <a:pt x="138" y="102"/>
                    </a:lnTo>
                    <a:lnTo>
                      <a:pt x="120" y="162"/>
                    </a:lnTo>
                    <a:lnTo>
                      <a:pt x="120" y="162"/>
                    </a:lnTo>
                    <a:lnTo>
                      <a:pt x="108" y="202"/>
                    </a:lnTo>
                    <a:lnTo>
                      <a:pt x="134" y="231"/>
                    </a:lnTo>
                    <a:lnTo>
                      <a:pt x="152" y="174"/>
                    </a:lnTo>
                    <a:lnTo>
                      <a:pt x="152" y="174"/>
                    </a:lnTo>
                    <a:lnTo>
                      <a:pt x="168" y="116"/>
                    </a:lnTo>
                    <a:lnTo>
                      <a:pt x="184" y="66"/>
                    </a:lnTo>
                    <a:lnTo>
                      <a:pt x="184" y="66"/>
                    </a:lnTo>
                    <a:lnTo>
                      <a:pt x="195" y="62"/>
                    </a:lnTo>
                    <a:lnTo>
                      <a:pt x="203" y="60"/>
                    </a:lnTo>
                    <a:lnTo>
                      <a:pt x="209" y="54"/>
                    </a:lnTo>
                    <a:lnTo>
                      <a:pt x="209" y="54"/>
                    </a:lnTo>
                    <a:lnTo>
                      <a:pt x="213" y="50"/>
                    </a:lnTo>
                    <a:lnTo>
                      <a:pt x="219" y="44"/>
                    </a:lnTo>
                    <a:lnTo>
                      <a:pt x="223" y="32"/>
                    </a:lnTo>
                    <a:lnTo>
                      <a:pt x="223" y="26"/>
                    </a:lnTo>
                    <a:lnTo>
                      <a:pt x="223" y="20"/>
                    </a:lnTo>
                    <a:lnTo>
                      <a:pt x="221" y="14"/>
                    </a:lnTo>
                    <a:lnTo>
                      <a:pt x="219" y="8"/>
                    </a:lnTo>
                    <a:lnTo>
                      <a:pt x="219" y="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22" name="矩形 21"/>
            <p:cNvSpPr/>
            <p:nvPr/>
          </p:nvSpPr>
          <p:spPr>
            <a:xfrm>
              <a:off x="7607227" y="2283718"/>
              <a:ext cx="7567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可视化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483501" y="2283718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故障溯源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5517789" y="3507854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故障定位</a:t>
              </a:r>
            </a:p>
          </p:txBody>
        </p:sp>
        <p:grpSp>
          <p:nvGrpSpPr>
            <p:cNvPr id="26" name="组合 138"/>
            <p:cNvGrpSpPr>
              <a:grpSpLocks noChangeAspect="1"/>
            </p:cNvGrpSpPr>
            <p:nvPr/>
          </p:nvGrpSpPr>
          <p:grpSpPr>
            <a:xfrm>
              <a:off x="4716016" y="2283718"/>
              <a:ext cx="650483" cy="540000"/>
              <a:chOff x="7477126" y="631825"/>
              <a:chExt cx="831850" cy="690563"/>
            </a:xfrm>
            <a:solidFill>
              <a:srgbClr val="FF6600"/>
            </a:solidFill>
          </p:grpSpPr>
          <p:sp>
            <p:nvSpPr>
              <p:cNvPr id="27" name="Freeform 16"/>
              <p:cNvSpPr>
                <a:spLocks/>
              </p:cNvSpPr>
              <p:nvPr/>
            </p:nvSpPr>
            <p:spPr bwMode="auto">
              <a:xfrm>
                <a:off x="7970838" y="766763"/>
                <a:ext cx="207963" cy="206375"/>
              </a:xfrm>
              <a:custGeom>
                <a:avLst/>
                <a:gdLst>
                  <a:gd name="T0" fmla="*/ 131 w 131"/>
                  <a:gd name="T1" fmla="*/ 48 h 130"/>
                  <a:gd name="T2" fmla="*/ 123 w 131"/>
                  <a:gd name="T3" fmla="*/ 48 h 130"/>
                  <a:gd name="T4" fmla="*/ 83 w 131"/>
                  <a:gd name="T5" fmla="*/ 48 h 130"/>
                  <a:gd name="T6" fmla="*/ 83 w 131"/>
                  <a:gd name="T7" fmla="*/ 0 h 130"/>
                  <a:gd name="T8" fmla="*/ 46 w 131"/>
                  <a:gd name="T9" fmla="*/ 0 h 130"/>
                  <a:gd name="T10" fmla="*/ 46 w 131"/>
                  <a:gd name="T11" fmla="*/ 8 h 130"/>
                  <a:gd name="T12" fmla="*/ 46 w 131"/>
                  <a:gd name="T13" fmla="*/ 48 h 130"/>
                  <a:gd name="T14" fmla="*/ 0 w 131"/>
                  <a:gd name="T15" fmla="*/ 48 h 130"/>
                  <a:gd name="T16" fmla="*/ 0 w 131"/>
                  <a:gd name="T17" fmla="*/ 82 h 130"/>
                  <a:gd name="T18" fmla="*/ 46 w 131"/>
                  <a:gd name="T19" fmla="*/ 82 h 130"/>
                  <a:gd name="T20" fmla="*/ 46 w 131"/>
                  <a:gd name="T21" fmla="*/ 130 h 130"/>
                  <a:gd name="T22" fmla="*/ 83 w 131"/>
                  <a:gd name="T23" fmla="*/ 130 h 130"/>
                  <a:gd name="T24" fmla="*/ 83 w 131"/>
                  <a:gd name="T25" fmla="*/ 82 h 130"/>
                  <a:gd name="T26" fmla="*/ 131 w 131"/>
                  <a:gd name="T27" fmla="*/ 82 h 130"/>
                  <a:gd name="T28" fmla="*/ 131 w 131"/>
                  <a:gd name="T29" fmla="*/ 4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1" h="130">
                    <a:moveTo>
                      <a:pt x="131" y="48"/>
                    </a:moveTo>
                    <a:lnTo>
                      <a:pt x="123" y="48"/>
                    </a:lnTo>
                    <a:lnTo>
                      <a:pt x="83" y="48"/>
                    </a:lnTo>
                    <a:lnTo>
                      <a:pt x="83" y="0"/>
                    </a:lnTo>
                    <a:lnTo>
                      <a:pt x="46" y="0"/>
                    </a:lnTo>
                    <a:lnTo>
                      <a:pt x="46" y="8"/>
                    </a:lnTo>
                    <a:lnTo>
                      <a:pt x="46" y="48"/>
                    </a:lnTo>
                    <a:lnTo>
                      <a:pt x="0" y="48"/>
                    </a:lnTo>
                    <a:lnTo>
                      <a:pt x="0" y="82"/>
                    </a:lnTo>
                    <a:lnTo>
                      <a:pt x="46" y="82"/>
                    </a:lnTo>
                    <a:lnTo>
                      <a:pt x="46" y="130"/>
                    </a:lnTo>
                    <a:lnTo>
                      <a:pt x="83" y="130"/>
                    </a:lnTo>
                    <a:lnTo>
                      <a:pt x="83" y="82"/>
                    </a:lnTo>
                    <a:lnTo>
                      <a:pt x="131" y="82"/>
                    </a:lnTo>
                    <a:lnTo>
                      <a:pt x="131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28" name="Freeform 17"/>
              <p:cNvSpPr>
                <a:spLocks noEditPoints="1"/>
              </p:cNvSpPr>
              <p:nvPr/>
            </p:nvSpPr>
            <p:spPr bwMode="auto">
              <a:xfrm>
                <a:off x="7477126" y="631825"/>
                <a:ext cx="831850" cy="690563"/>
              </a:xfrm>
              <a:custGeom>
                <a:avLst/>
                <a:gdLst>
                  <a:gd name="T0" fmla="*/ 388 w 524"/>
                  <a:gd name="T1" fmla="*/ 2 h 435"/>
                  <a:gd name="T2" fmla="*/ 345 w 524"/>
                  <a:gd name="T3" fmla="*/ 2 h 435"/>
                  <a:gd name="T4" fmla="*/ 277 w 524"/>
                  <a:gd name="T5" fmla="*/ 32 h 435"/>
                  <a:gd name="T6" fmla="*/ 231 w 524"/>
                  <a:gd name="T7" fmla="*/ 93 h 435"/>
                  <a:gd name="T8" fmla="*/ 219 w 524"/>
                  <a:gd name="T9" fmla="*/ 137 h 435"/>
                  <a:gd name="T10" fmla="*/ 219 w 524"/>
                  <a:gd name="T11" fmla="*/ 173 h 435"/>
                  <a:gd name="T12" fmla="*/ 22 w 524"/>
                  <a:gd name="T13" fmla="*/ 334 h 435"/>
                  <a:gd name="T14" fmla="*/ 2 w 524"/>
                  <a:gd name="T15" fmla="*/ 364 h 435"/>
                  <a:gd name="T16" fmla="*/ 4 w 524"/>
                  <a:gd name="T17" fmla="*/ 390 h 435"/>
                  <a:gd name="T18" fmla="*/ 16 w 524"/>
                  <a:gd name="T19" fmla="*/ 412 h 435"/>
                  <a:gd name="T20" fmla="*/ 34 w 524"/>
                  <a:gd name="T21" fmla="*/ 429 h 435"/>
                  <a:gd name="T22" fmla="*/ 56 w 524"/>
                  <a:gd name="T23" fmla="*/ 435 h 435"/>
                  <a:gd name="T24" fmla="*/ 78 w 524"/>
                  <a:gd name="T25" fmla="*/ 429 h 435"/>
                  <a:gd name="T26" fmla="*/ 287 w 524"/>
                  <a:gd name="T27" fmla="*/ 282 h 435"/>
                  <a:gd name="T28" fmla="*/ 335 w 524"/>
                  <a:gd name="T29" fmla="*/ 302 h 435"/>
                  <a:gd name="T30" fmla="*/ 372 w 524"/>
                  <a:gd name="T31" fmla="*/ 306 h 435"/>
                  <a:gd name="T32" fmla="*/ 422 w 524"/>
                  <a:gd name="T33" fmla="*/ 298 h 435"/>
                  <a:gd name="T34" fmla="*/ 484 w 524"/>
                  <a:gd name="T35" fmla="*/ 258 h 435"/>
                  <a:gd name="T36" fmla="*/ 520 w 524"/>
                  <a:gd name="T37" fmla="*/ 189 h 435"/>
                  <a:gd name="T38" fmla="*/ 522 w 524"/>
                  <a:gd name="T39" fmla="*/ 171 h 435"/>
                  <a:gd name="T40" fmla="*/ 522 w 524"/>
                  <a:gd name="T41" fmla="*/ 127 h 435"/>
                  <a:gd name="T42" fmla="*/ 490 w 524"/>
                  <a:gd name="T43" fmla="*/ 59 h 435"/>
                  <a:gd name="T44" fmla="*/ 430 w 524"/>
                  <a:gd name="T45" fmla="*/ 12 h 435"/>
                  <a:gd name="T46" fmla="*/ 158 w 524"/>
                  <a:gd name="T47" fmla="*/ 342 h 435"/>
                  <a:gd name="T48" fmla="*/ 70 w 524"/>
                  <a:gd name="T49" fmla="*/ 398 h 435"/>
                  <a:gd name="T50" fmla="*/ 44 w 524"/>
                  <a:gd name="T51" fmla="*/ 386 h 435"/>
                  <a:gd name="T52" fmla="*/ 40 w 524"/>
                  <a:gd name="T53" fmla="*/ 368 h 435"/>
                  <a:gd name="T54" fmla="*/ 130 w 524"/>
                  <a:gd name="T55" fmla="*/ 298 h 435"/>
                  <a:gd name="T56" fmla="*/ 150 w 524"/>
                  <a:gd name="T57" fmla="*/ 296 h 435"/>
                  <a:gd name="T58" fmla="*/ 166 w 524"/>
                  <a:gd name="T59" fmla="*/ 306 h 435"/>
                  <a:gd name="T60" fmla="*/ 166 w 524"/>
                  <a:gd name="T61" fmla="*/ 334 h 435"/>
                  <a:gd name="T62" fmla="*/ 374 w 524"/>
                  <a:gd name="T63" fmla="*/ 244 h 435"/>
                  <a:gd name="T64" fmla="*/ 337 w 524"/>
                  <a:gd name="T65" fmla="*/ 238 h 435"/>
                  <a:gd name="T66" fmla="*/ 295 w 524"/>
                  <a:gd name="T67" fmla="*/ 203 h 435"/>
                  <a:gd name="T68" fmla="*/ 279 w 524"/>
                  <a:gd name="T69" fmla="*/ 149 h 435"/>
                  <a:gd name="T70" fmla="*/ 287 w 524"/>
                  <a:gd name="T71" fmla="*/ 113 h 435"/>
                  <a:gd name="T72" fmla="*/ 321 w 524"/>
                  <a:gd name="T73" fmla="*/ 73 h 435"/>
                  <a:gd name="T74" fmla="*/ 374 w 524"/>
                  <a:gd name="T75" fmla="*/ 57 h 435"/>
                  <a:gd name="T76" fmla="*/ 410 w 524"/>
                  <a:gd name="T77" fmla="*/ 63 h 435"/>
                  <a:gd name="T78" fmla="*/ 452 w 524"/>
                  <a:gd name="T79" fmla="*/ 97 h 435"/>
                  <a:gd name="T80" fmla="*/ 468 w 524"/>
                  <a:gd name="T81" fmla="*/ 149 h 435"/>
                  <a:gd name="T82" fmla="*/ 460 w 524"/>
                  <a:gd name="T83" fmla="*/ 187 h 435"/>
                  <a:gd name="T84" fmla="*/ 426 w 524"/>
                  <a:gd name="T85" fmla="*/ 227 h 435"/>
                  <a:gd name="T86" fmla="*/ 374 w 524"/>
                  <a:gd name="T87" fmla="*/ 24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24" h="435">
                    <a:moveTo>
                      <a:pt x="406" y="4"/>
                    </a:moveTo>
                    <a:lnTo>
                      <a:pt x="406" y="4"/>
                    </a:lnTo>
                    <a:lnTo>
                      <a:pt x="388" y="2"/>
                    </a:lnTo>
                    <a:lnTo>
                      <a:pt x="370" y="0"/>
                    </a:lnTo>
                    <a:lnTo>
                      <a:pt x="370" y="0"/>
                    </a:lnTo>
                    <a:lnTo>
                      <a:pt x="345" y="2"/>
                    </a:lnTo>
                    <a:lnTo>
                      <a:pt x="319" y="8"/>
                    </a:lnTo>
                    <a:lnTo>
                      <a:pt x="297" y="18"/>
                    </a:lnTo>
                    <a:lnTo>
                      <a:pt x="277" y="32"/>
                    </a:lnTo>
                    <a:lnTo>
                      <a:pt x="257" y="51"/>
                    </a:lnTo>
                    <a:lnTo>
                      <a:pt x="243" y="71"/>
                    </a:lnTo>
                    <a:lnTo>
                      <a:pt x="231" y="93"/>
                    </a:lnTo>
                    <a:lnTo>
                      <a:pt x="221" y="119"/>
                    </a:lnTo>
                    <a:lnTo>
                      <a:pt x="221" y="119"/>
                    </a:lnTo>
                    <a:lnTo>
                      <a:pt x="219" y="137"/>
                    </a:lnTo>
                    <a:lnTo>
                      <a:pt x="217" y="153"/>
                    </a:lnTo>
                    <a:lnTo>
                      <a:pt x="217" y="153"/>
                    </a:lnTo>
                    <a:lnTo>
                      <a:pt x="219" y="173"/>
                    </a:lnTo>
                    <a:lnTo>
                      <a:pt x="223" y="193"/>
                    </a:lnTo>
                    <a:lnTo>
                      <a:pt x="22" y="334"/>
                    </a:lnTo>
                    <a:lnTo>
                      <a:pt x="22" y="334"/>
                    </a:lnTo>
                    <a:lnTo>
                      <a:pt x="12" y="342"/>
                    </a:lnTo>
                    <a:lnTo>
                      <a:pt x="6" y="352"/>
                    </a:lnTo>
                    <a:lnTo>
                      <a:pt x="2" y="364"/>
                    </a:lnTo>
                    <a:lnTo>
                      <a:pt x="0" y="376"/>
                    </a:lnTo>
                    <a:lnTo>
                      <a:pt x="0" y="376"/>
                    </a:lnTo>
                    <a:lnTo>
                      <a:pt x="4" y="390"/>
                    </a:lnTo>
                    <a:lnTo>
                      <a:pt x="6" y="398"/>
                    </a:lnTo>
                    <a:lnTo>
                      <a:pt x="10" y="404"/>
                    </a:lnTo>
                    <a:lnTo>
                      <a:pt x="16" y="412"/>
                    </a:lnTo>
                    <a:lnTo>
                      <a:pt x="16" y="412"/>
                    </a:lnTo>
                    <a:lnTo>
                      <a:pt x="24" y="422"/>
                    </a:lnTo>
                    <a:lnTo>
                      <a:pt x="34" y="429"/>
                    </a:lnTo>
                    <a:lnTo>
                      <a:pt x="44" y="433"/>
                    </a:lnTo>
                    <a:lnTo>
                      <a:pt x="56" y="435"/>
                    </a:lnTo>
                    <a:lnTo>
                      <a:pt x="56" y="435"/>
                    </a:lnTo>
                    <a:lnTo>
                      <a:pt x="56" y="435"/>
                    </a:lnTo>
                    <a:lnTo>
                      <a:pt x="72" y="431"/>
                    </a:lnTo>
                    <a:lnTo>
                      <a:pt x="78" y="429"/>
                    </a:lnTo>
                    <a:lnTo>
                      <a:pt x="86" y="424"/>
                    </a:lnTo>
                    <a:lnTo>
                      <a:pt x="287" y="282"/>
                    </a:lnTo>
                    <a:lnTo>
                      <a:pt x="287" y="282"/>
                    </a:lnTo>
                    <a:lnTo>
                      <a:pt x="309" y="294"/>
                    </a:lnTo>
                    <a:lnTo>
                      <a:pt x="335" y="302"/>
                    </a:lnTo>
                    <a:lnTo>
                      <a:pt x="335" y="302"/>
                    </a:lnTo>
                    <a:lnTo>
                      <a:pt x="353" y="306"/>
                    </a:lnTo>
                    <a:lnTo>
                      <a:pt x="372" y="306"/>
                    </a:lnTo>
                    <a:lnTo>
                      <a:pt x="372" y="306"/>
                    </a:lnTo>
                    <a:lnTo>
                      <a:pt x="372" y="306"/>
                    </a:lnTo>
                    <a:lnTo>
                      <a:pt x="396" y="304"/>
                    </a:lnTo>
                    <a:lnTo>
                      <a:pt x="422" y="298"/>
                    </a:lnTo>
                    <a:lnTo>
                      <a:pt x="444" y="288"/>
                    </a:lnTo>
                    <a:lnTo>
                      <a:pt x="464" y="274"/>
                    </a:lnTo>
                    <a:lnTo>
                      <a:pt x="484" y="258"/>
                    </a:lnTo>
                    <a:lnTo>
                      <a:pt x="498" y="238"/>
                    </a:lnTo>
                    <a:lnTo>
                      <a:pt x="510" y="213"/>
                    </a:lnTo>
                    <a:lnTo>
                      <a:pt x="520" y="189"/>
                    </a:lnTo>
                    <a:lnTo>
                      <a:pt x="520" y="189"/>
                    </a:lnTo>
                    <a:lnTo>
                      <a:pt x="520" y="189"/>
                    </a:lnTo>
                    <a:lnTo>
                      <a:pt x="522" y="171"/>
                    </a:lnTo>
                    <a:lnTo>
                      <a:pt x="524" y="153"/>
                    </a:lnTo>
                    <a:lnTo>
                      <a:pt x="524" y="153"/>
                    </a:lnTo>
                    <a:lnTo>
                      <a:pt x="522" y="127"/>
                    </a:lnTo>
                    <a:lnTo>
                      <a:pt x="514" y="103"/>
                    </a:lnTo>
                    <a:lnTo>
                      <a:pt x="504" y="81"/>
                    </a:lnTo>
                    <a:lnTo>
                      <a:pt x="490" y="59"/>
                    </a:lnTo>
                    <a:lnTo>
                      <a:pt x="474" y="40"/>
                    </a:lnTo>
                    <a:lnTo>
                      <a:pt x="454" y="24"/>
                    </a:lnTo>
                    <a:lnTo>
                      <a:pt x="430" y="12"/>
                    </a:lnTo>
                    <a:lnTo>
                      <a:pt x="406" y="4"/>
                    </a:lnTo>
                    <a:lnTo>
                      <a:pt x="406" y="4"/>
                    </a:lnTo>
                    <a:close/>
                    <a:moveTo>
                      <a:pt x="158" y="342"/>
                    </a:moveTo>
                    <a:lnTo>
                      <a:pt x="80" y="394"/>
                    </a:lnTo>
                    <a:lnTo>
                      <a:pt x="80" y="394"/>
                    </a:lnTo>
                    <a:lnTo>
                      <a:pt x="70" y="398"/>
                    </a:lnTo>
                    <a:lnTo>
                      <a:pt x="60" y="398"/>
                    </a:lnTo>
                    <a:lnTo>
                      <a:pt x="52" y="394"/>
                    </a:lnTo>
                    <a:lnTo>
                      <a:pt x="44" y="386"/>
                    </a:lnTo>
                    <a:lnTo>
                      <a:pt x="44" y="386"/>
                    </a:lnTo>
                    <a:lnTo>
                      <a:pt x="40" y="378"/>
                    </a:lnTo>
                    <a:lnTo>
                      <a:pt x="40" y="368"/>
                    </a:lnTo>
                    <a:lnTo>
                      <a:pt x="44" y="358"/>
                    </a:lnTo>
                    <a:lnTo>
                      <a:pt x="52" y="352"/>
                    </a:lnTo>
                    <a:lnTo>
                      <a:pt x="130" y="298"/>
                    </a:lnTo>
                    <a:lnTo>
                      <a:pt x="130" y="298"/>
                    </a:lnTo>
                    <a:lnTo>
                      <a:pt x="140" y="294"/>
                    </a:lnTo>
                    <a:lnTo>
                      <a:pt x="150" y="296"/>
                    </a:lnTo>
                    <a:lnTo>
                      <a:pt x="158" y="298"/>
                    </a:lnTo>
                    <a:lnTo>
                      <a:pt x="166" y="306"/>
                    </a:lnTo>
                    <a:lnTo>
                      <a:pt x="166" y="306"/>
                    </a:lnTo>
                    <a:lnTo>
                      <a:pt x="170" y="316"/>
                    </a:lnTo>
                    <a:lnTo>
                      <a:pt x="170" y="326"/>
                    </a:lnTo>
                    <a:lnTo>
                      <a:pt x="166" y="334"/>
                    </a:lnTo>
                    <a:lnTo>
                      <a:pt x="158" y="342"/>
                    </a:lnTo>
                    <a:lnTo>
                      <a:pt x="158" y="342"/>
                    </a:lnTo>
                    <a:close/>
                    <a:moveTo>
                      <a:pt x="374" y="244"/>
                    </a:moveTo>
                    <a:lnTo>
                      <a:pt x="374" y="244"/>
                    </a:lnTo>
                    <a:lnTo>
                      <a:pt x="353" y="242"/>
                    </a:lnTo>
                    <a:lnTo>
                      <a:pt x="337" y="238"/>
                    </a:lnTo>
                    <a:lnTo>
                      <a:pt x="321" y="227"/>
                    </a:lnTo>
                    <a:lnTo>
                      <a:pt x="307" y="217"/>
                    </a:lnTo>
                    <a:lnTo>
                      <a:pt x="295" y="203"/>
                    </a:lnTo>
                    <a:lnTo>
                      <a:pt x="287" y="187"/>
                    </a:lnTo>
                    <a:lnTo>
                      <a:pt x="281" y="169"/>
                    </a:lnTo>
                    <a:lnTo>
                      <a:pt x="279" y="149"/>
                    </a:lnTo>
                    <a:lnTo>
                      <a:pt x="279" y="149"/>
                    </a:lnTo>
                    <a:lnTo>
                      <a:pt x="281" y="131"/>
                    </a:lnTo>
                    <a:lnTo>
                      <a:pt x="287" y="113"/>
                    </a:lnTo>
                    <a:lnTo>
                      <a:pt x="295" y="97"/>
                    </a:lnTo>
                    <a:lnTo>
                      <a:pt x="307" y="83"/>
                    </a:lnTo>
                    <a:lnTo>
                      <a:pt x="321" y="73"/>
                    </a:lnTo>
                    <a:lnTo>
                      <a:pt x="337" y="63"/>
                    </a:lnTo>
                    <a:lnTo>
                      <a:pt x="353" y="59"/>
                    </a:lnTo>
                    <a:lnTo>
                      <a:pt x="374" y="57"/>
                    </a:lnTo>
                    <a:lnTo>
                      <a:pt x="374" y="57"/>
                    </a:lnTo>
                    <a:lnTo>
                      <a:pt x="392" y="59"/>
                    </a:lnTo>
                    <a:lnTo>
                      <a:pt x="410" y="63"/>
                    </a:lnTo>
                    <a:lnTo>
                      <a:pt x="426" y="73"/>
                    </a:lnTo>
                    <a:lnTo>
                      <a:pt x="440" y="83"/>
                    </a:lnTo>
                    <a:lnTo>
                      <a:pt x="452" y="97"/>
                    </a:lnTo>
                    <a:lnTo>
                      <a:pt x="460" y="113"/>
                    </a:lnTo>
                    <a:lnTo>
                      <a:pt x="466" y="131"/>
                    </a:lnTo>
                    <a:lnTo>
                      <a:pt x="468" y="149"/>
                    </a:lnTo>
                    <a:lnTo>
                      <a:pt x="468" y="149"/>
                    </a:lnTo>
                    <a:lnTo>
                      <a:pt x="466" y="169"/>
                    </a:lnTo>
                    <a:lnTo>
                      <a:pt x="460" y="187"/>
                    </a:lnTo>
                    <a:lnTo>
                      <a:pt x="452" y="203"/>
                    </a:lnTo>
                    <a:lnTo>
                      <a:pt x="440" y="217"/>
                    </a:lnTo>
                    <a:lnTo>
                      <a:pt x="426" y="227"/>
                    </a:lnTo>
                    <a:lnTo>
                      <a:pt x="410" y="238"/>
                    </a:lnTo>
                    <a:lnTo>
                      <a:pt x="392" y="242"/>
                    </a:lnTo>
                    <a:lnTo>
                      <a:pt x="374" y="244"/>
                    </a:lnTo>
                    <a:lnTo>
                      <a:pt x="374" y="2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34" name="组合 224"/>
            <p:cNvGrpSpPr/>
            <p:nvPr/>
          </p:nvGrpSpPr>
          <p:grpSpPr>
            <a:xfrm>
              <a:off x="6876256" y="2283719"/>
              <a:ext cx="648072" cy="504055"/>
              <a:chOff x="8769350" y="4275138"/>
              <a:chExt cx="696912" cy="669925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35" name="Freeform 10"/>
              <p:cNvSpPr>
                <a:spLocks noEditPoints="1"/>
              </p:cNvSpPr>
              <p:nvPr/>
            </p:nvSpPr>
            <p:spPr bwMode="auto">
              <a:xfrm>
                <a:off x="8769350" y="4275138"/>
                <a:ext cx="696912" cy="523875"/>
              </a:xfrm>
              <a:custGeom>
                <a:avLst/>
                <a:gdLst>
                  <a:gd name="T0" fmla="*/ 8 w 439"/>
                  <a:gd name="T1" fmla="*/ 330 h 330"/>
                  <a:gd name="T2" fmla="*/ 8 w 439"/>
                  <a:gd name="T3" fmla="*/ 330 h 330"/>
                  <a:gd name="T4" fmla="*/ 4 w 439"/>
                  <a:gd name="T5" fmla="*/ 330 h 330"/>
                  <a:gd name="T6" fmla="*/ 2 w 439"/>
                  <a:gd name="T7" fmla="*/ 328 h 330"/>
                  <a:gd name="T8" fmla="*/ 2 w 439"/>
                  <a:gd name="T9" fmla="*/ 328 h 330"/>
                  <a:gd name="T10" fmla="*/ 0 w 439"/>
                  <a:gd name="T11" fmla="*/ 324 h 330"/>
                  <a:gd name="T12" fmla="*/ 0 w 439"/>
                  <a:gd name="T13" fmla="*/ 322 h 330"/>
                  <a:gd name="T14" fmla="*/ 0 w 439"/>
                  <a:gd name="T15" fmla="*/ 10 h 330"/>
                  <a:gd name="T16" fmla="*/ 0 w 439"/>
                  <a:gd name="T17" fmla="*/ 10 h 330"/>
                  <a:gd name="T18" fmla="*/ 0 w 439"/>
                  <a:gd name="T19" fmla="*/ 6 h 330"/>
                  <a:gd name="T20" fmla="*/ 2 w 439"/>
                  <a:gd name="T21" fmla="*/ 2 h 330"/>
                  <a:gd name="T22" fmla="*/ 2 w 439"/>
                  <a:gd name="T23" fmla="*/ 2 h 330"/>
                  <a:gd name="T24" fmla="*/ 4 w 439"/>
                  <a:gd name="T25" fmla="*/ 2 h 330"/>
                  <a:gd name="T26" fmla="*/ 8 w 439"/>
                  <a:gd name="T27" fmla="*/ 0 h 330"/>
                  <a:gd name="T28" fmla="*/ 431 w 439"/>
                  <a:gd name="T29" fmla="*/ 0 h 330"/>
                  <a:gd name="T30" fmla="*/ 431 w 439"/>
                  <a:gd name="T31" fmla="*/ 0 h 330"/>
                  <a:gd name="T32" fmla="*/ 435 w 439"/>
                  <a:gd name="T33" fmla="*/ 2 h 330"/>
                  <a:gd name="T34" fmla="*/ 437 w 439"/>
                  <a:gd name="T35" fmla="*/ 2 h 330"/>
                  <a:gd name="T36" fmla="*/ 437 w 439"/>
                  <a:gd name="T37" fmla="*/ 2 h 330"/>
                  <a:gd name="T38" fmla="*/ 439 w 439"/>
                  <a:gd name="T39" fmla="*/ 6 h 330"/>
                  <a:gd name="T40" fmla="*/ 439 w 439"/>
                  <a:gd name="T41" fmla="*/ 10 h 330"/>
                  <a:gd name="T42" fmla="*/ 439 w 439"/>
                  <a:gd name="T43" fmla="*/ 322 h 330"/>
                  <a:gd name="T44" fmla="*/ 439 w 439"/>
                  <a:gd name="T45" fmla="*/ 322 h 330"/>
                  <a:gd name="T46" fmla="*/ 439 w 439"/>
                  <a:gd name="T47" fmla="*/ 324 h 330"/>
                  <a:gd name="T48" fmla="*/ 437 w 439"/>
                  <a:gd name="T49" fmla="*/ 328 h 330"/>
                  <a:gd name="T50" fmla="*/ 437 w 439"/>
                  <a:gd name="T51" fmla="*/ 328 h 330"/>
                  <a:gd name="T52" fmla="*/ 435 w 439"/>
                  <a:gd name="T53" fmla="*/ 330 h 330"/>
                  <a:gd name="T54" fmla="*/ 431 w 439"/>
                  <a:gd name="T55" fmla="*/ 330 h 330"/>
                  <a:gd name="T56" fmla="*/ 8 w 439"/>
                  <a:gd name="T57" fmla="*/ 330 h 330"/>
                  <a:gd name="T58" fmla="*/ 431 w 439"/>
                  <a:gd name="T59" fmla="*/ 322 h 330"/>
                  <a:gd name="T60" fmla="*/ 431 w 439"/>
                  <a:gd name="T61" fmla="*/ 314 h 330"/>
                  <a:gd name="T62" fmla="*/ 431 w 439"/>
                  <a:gd name="T63" fmla="*/ 322 h 330"/>
                  <a:gd name="T64" fmla="*/ 16 w 439"/>
                  <a:gd name="T65" fmla="*/ 314 h 330"/>
                  <a:gd name="T66" fmla="*/ 423 w 439"/>
                  <a:gd name="T67" fmla="*/ 314 h 330"/>
                  <a:gd name="T68" fmla="*/ 423 w 439"/>
                  <a:gd name="T69" fmla="*/ 18 h 330"/>
                  <a:gd name="T70" fmla="*/ 16 w 439"/>
                  <a:gd name="T71" fmla="*/ 18 h 330"/>
                  <a:gd name="T72" fmla="*/ 16 w 439"/>
                  <a:gd name="T73" fmla="*/ 31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9" h="330">
                    <a:moveTo>
                      <a:pt x="8" y="330"/>
                    </a:moveTo>
                    <a:lnTo>
                      <a:pt x="8" y="330"/>
                    </a:lnTo>
                    <a:lnTo>
                      <a:pt x="4" y="330"/>
                    </a:lnTo>
                    <a:lnTo>
                      <a:pt x="2" y="328"/>
                    </a:lnTo>
                    <a:lnTo>
                      <a:pt x="2" y="328"/>
                    </a:lnTo>
                    <a:lnTo>
                      <a:pt x="0" y="324"/>
                    </a:lnTo>
                    <a:lnTo>
                      <a:pt x="0" y="32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4" y="2"/>
                    </a:lnTo>
                    <a:lnTo>
                      <a:pt x="8" y="0"/>
                    </a:lnTo>
                    <a:lnTo>
                      <a:pt x="431" y="0"/>
                    </a:lnTo>
                    <a:lnTo>
                      <a:pt x="431" y="0"/>
                    </a:lnTo>
                    <a:lnTo>
                      <a:pt x="435" y="2"/>
                    </a:lnTo>
                    <a:lnTo>
                      <a:pt x="437" y="2"/>
                    </a:lnTo>
                    <a:lnTo>
                      <a:pt x="437" y="2"/>
                    </a:lnTo>
                    <a:lnTo>
                      <a:pt x="439" y="6"/>
                    </a:lnTo>
                    <a:lnTo>
                      <a:pt x="439" y="10"/>
                    </a:lnTo>
                    <a:lnTo>
                      <a:pt x="439" y="322"/>
                    </a:lnTo>
                    <a:lnTo>
                      <a:pt x="439" y="322"/>
                    </a:lnTo>
                    <a:lnTo>
                      <a:pt x="439" y="324"/>
                    </a:lnTo>
                    <a:lnTo>
                      <a:pt x="437" y="328"/>
                    </a:lnTo>
                    <a:lnTo>
                      <a:pt x="437" y="328"/>
                    </a:lnTo>
                    <a:lnTo>
                      <a:pt x="435" y="330"/>
                    </a:lnTo>
                    <a:lnTo>
                      <a:pt x="431" y="330"/>
                    </a:lnTo>
                    <a:lnTo>
                      <a:pt x="8" y="330"/>
                    </a:lnTo>
                    <a:close/>
                    <a:moveTo>
                      <a:pt x="431" y="322"/>
                    </a:moveTo>
                    <a:lnTo>
                      <a:pt x="431" y="314"/>
                    </a:lnTo>
                    <a:lnTo>
                      <a:pt x="431" y="322"/>
                    </a:lnTo>
                    <a:close/>
                    <a:moveTo>
                      <a:pt x="16" y="314"/>
                    </a:moveTo>
                    <a:lnTo>
                      <a:pt x="423" y="314"/>
                    </a:lnTo>
                    <a:lnTo>
                      <a:pt x="423" y="18"/>
                    </a:lnTo>
                    <a:lnTo>
                      <a:pt x="16" y="18"/>
                    </a:lnTo>
                    <a:lnTo>
                      <a:pt x="16" y="3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6" name="Freeform 11"/>
              <p:cNvSpPr>
                <a:spLocks noEditPoints="1"/>
              </p:cNvSpPr>
              <p:nvPr/>
            </p:nvSpPr>
            <p:spPr bwMode="auto">
              <a:xfrm>
                <a:off x="8823325" y="4316413"/>
                <a:ext cx="588962" cy="441325"/>
              </a:xfrm>
              <a:custGeom>
                <a:avLst/>
                <a:gdLst>
                  <a:gd name="T0" fmla="*/ 8 w 371"/>
                  <a:gd name="T1" fmla="*/ 278 h 278"/>
                  <a:gd name="T2" fmla="*/ 2 w 371"/>
                  <a:gd name="T3" fmla="*/ 276 h 278"/>
                  <a:gd name="T4" fmla="*/ 0 w 371"/>
                  <a:gd name="T5" fmla="*/ 270 h 278"/>
                  <a:gd name="T6" fmla="*/ 0 w 371"/>
                  <a:gd name="T7" fmla="*/ 8 h 278"/>
                  <a:gd name="T8" fmla="*/ 2 w 371"/>
                  <a:gd name="T9" fmla="*/ 2 h 278"/>
                  <a:gd name="T10" fmla="*/ 8 w 371"/>
                  <a:gd name="T11" fmla="*/ 0 h 278"/>
                  <a:gd name="T12" fmla="*/ 363 w 371"/>
                  <a:gd name="T13" fmla="*/ 0 h 278"/>
                  <a:gd name="T14" fmla="*/ 369 w 371"/>
                  <a:gd name="T15" fmla="*/ 2 h 278"/>
                  <a:gd name="T16" fmla="*/ 371 w 371"/>
                  <a:gd name="T17" fmla="*/ 8 h 278"/>
                  <a:gd name="T18" fmla="*/ 371 w 371"/>
                  <a:gd name="T19" fmla="*/ 270 h 278"/>
                  <a:gd name="T20" fmla="*/ 369 w 371"/>
                  <a:gd name="T21" fmla="*/ 276 h 278"/>
                  <a:gd name="T22" fmla="*/ 363 w 371"/>
                  <a:gd name="T23" fmla="*/ 278 h 278"/>
                  <a:gd name="T24" fmla="*/ 8 w 371"/>
                  <a:gd name="T25" fmla="*/ 278 h 278"/>
                  <a:gd name="T26" fmla="*/ 363 w 371"/>
                  <a:gd name="T27" fmla="*/ 270 h 278"/>
                  <a:gd name="T28" fmla="*/ 363 w 371"/>
                  <a:gd name="T29" fmla="*/ 264 h 278"/>
                  <a:gd name="T30" fmla="*/ 363 w 371"/>
                  <a:gd name="T31" fmla="*/ 270 h 278"/>
                  <a:gd name="T32" fmla="*/ 16 w 371"/>
                  <a:gd name="T33" fmla="*/ 264 h 278"/>
                  <a:gd name="T34" fmla="*/ 357 w 371"/>
                  <a:gd name="T35" fmla="*/ 264 h 278"/>
                  <a:gd name="T36" fmla="*/ 357 w 371"/>
                  <a:gd name="T37" fmla="*/ 16 h 278"/>
                  <a:gd name="T38" fmla="*/ 16 w 371"/>
                  <a:gd name="T39" fmla="*/ 16 h 278"/>
                  <a:gd name="T40" fmla="*/ 16 w 371"/>
                  <a:gd name="T41" fmla="*/ 264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1" h="278">
                    <a:moveTo>
                      <a:pt x="8" y="278"/>
                    </a:moveTo>
                    <a:lnTo>
                      <a:pt x="2" y="276"/>
                    </a:lnTo>
                    <a:lnTo>
                      <a:pt x="0" y="270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8" y="0"/>
                    </a:lnTo>
                    <a:lnTo>
                      <a:pt x="363" y="0"/>
                    </a:lnTo>
                    <a:lnTo>
                      <a:pt x="369" y="2"/>
                    </a:lnTo>
                    <a:lnTo>
                      <a:pt x="371" y="8"/>
                    </a:lnTo>
                    <a:lnTo>
                      <a:pt x="371" y="270"/>
                    </a:lnTo>
                    <a:lnTo>
                      <a:pt x="369" y="276"/>
                    </a:lnTo>
                    <a:lnTo>
                      <a:pt x="363" y="278"/>
                    </a:lnTo>
                    <a:lnTo>
                      <a:pt x="8" y="278"/>
                    </a:lnTo>
                    <a:close/>
                    <a:moveTo>
                      <a:pt x="363" y="270"/>
                    </a:moveTo>
                    <a:lnTo>
                      <a:pt x="363" y="264"/>
                    </a:lnTo>
                    <a:lnTo>
                      <a:pt x="363" y="270"/>
                    </a:lnTo>
                    <a:close/>
                    <a:moveTo>
                      <a:pt x="16" y="264"/>
                    </a:moveTo>
                    <a:lnTo>
                      <a:pt x="357" y="264"/>
                    </a:lnTo>
                    <a:lnTo>
                      <a:pt x="357" y="16"/>
                    </a:lnTo>
                    <a:lnTo>
                      <a:pt x="16" y="16"/>
                    </a:lnTo>
                    <a:lnTo>
                      <a:pt x="16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7" name="Freeform 12"/>
              <p:cNvSpPr>
                <a:spLocks noEditPoints="1"/>
              </p:cNvSpPr>
              <p:nvPr/>
            </p:nvSpPr>
            <p:spPr bwMode="auto">
              <a:xfrm>
                <a:off x="8782050" y="4862513"/>
                <a:ext cx="671512" cy="82550"/>
              </a:xfrm>
              <a:custGeom>
                <a:avLst/>
                <a:gdLst>
                  <a:gd name="T0" fmla="*/ 14 w 423"/>
                  <a:gd name="T1" fmla="*/ 52 h 52"/>
                  <a:gd name="T2" fmla="*/ 14 w 423"/>
                  <a:gd name="T3" fmla="*/ 52 h 52"/>
                  <a:gd name="T4" fmla="*/ 4 w 423"/>
                  <a:gd name="T5" fmla="*/ 52 h 52"/>
                  <a:gd name="T6" fmla="*/ 4 w 423"/>
                  <a:gd name="T7" fmla="*/ 52 h 52"/>
                  <a:gd name="T8" fmla="*/ 2 w 423"/>
                  <a:gd name="T9" fmla="*/ 50 h 52"/>
                  <a:gd name="T10" fmla="*/ 0 w 423"/>
                  <a:gd name="T11" fmla="*/ 48 h 52"/>
                  <a:gd name="T12" fmla="*/ 0 w 423"/>
                  <a:gd name="T13" fmla="*/ 6 h 52"/>
                  <a:gd name="T14" fmla="*/ 0 w 423"/>
                  <a:gd name="T15" fmla="*/ 6 h 52"/>
                  <a:gd name="T16" fmla="*/ 2 w 423"/>
                  <a:gd name="T17" fmla="*/ 4 h 52"/>
                  <a:gd name="T18" fmla="*/ 4 w 423"/>
                  <a:gd name="T19" fmla="*/ 2 h 52"/>
                  <a:gd name="T20" fmla="*/ 4 w 423"/>
                  <a:gd name="T21" fmla="*/ 2 h 52"/>
                  <a:gd name="T22" fmla="*/ 14 w 423"/>
                  <a:gd name="T23" fmla="*/ 0 h 52"/>
                  <a:gd name="T24" fmla="*/ 409 w 423"/>
                  <a:gd name="T25" fmla="*/ 0 h 52"/>
                  <a:gd name="T26" fmla="*/ 409 w 423"/>
                  <a:gd name="T27" fmla="*/ 0 h 52"/>
                  <a:gd name="T28" fmla="*/ 419 w 423"/>
                  <a:gd name="T29" fmla="*/ 2 h 52"/>
                  <a:gd name="T30" fmla="*/ 419 w 423"/>
                  <a:gd name="T31" fmla="*/ 2 h 52"/>
                  <a:gd name="T32" fmla="*/ 423 w 423"/>
                  <a:gd name="T33" fmla="*/ 4 h 52"/>
                  <a:gd name="T34" fmla="*/ 423 w 423"/>
                  <a:gd name="T35" fmla="*/ 6 h 52"/>
                  <a:gd name="T36" fmla="*/ 423 w 423"/>
                  <a:gd name="T37" fmla="*/ 48 h 52"/>
                  <a:gd name="T38" fmla="*/ 423 w 423"/>
                  <a:gd name="T39" fmla="*/ 48 h 52"/>
                  <a:gd name="T40" fmla="*/ 423 w 423"/>
                  <a:gd name="T41" fmla="*/ 50 h 52"/>
                  <a:gd name="T42" fmla="*/ 419 w 423"/>
                  <a:gd name="T43" fmla="*/ 52 h 52"/>
                  <a:gd name="T44" fmla="*/ 419 w 423"/>
                  <a:gd name="T45" fmla="*/ 52 h 52"/>
                  <a:gd name="T46" fmla="*/ 409 w 423"/>
                  <a:gd name="T47" fmla="*/ 52 h 52"/>
                  <a:gd name="T48" fmla="*/ 14 w 423"/>
                  <a:gd name="T49" fmla="*/ 52 h 52"/>
                  <a:gd name="T50" fmla="*/ 409 w 423"/>
                  <a:gd name="T51" fmla="*/ 48 h 52"/>
                  <a:gd name="T52" fmla="*/ 409 w 423"/>
                  <a:gd name="T53" fmla="*/ 42 h 52"/>
                  <a:gd name="T54" fmla="*/ 409 w 423"/>
                  <a:gd name="T55" fmla="*/ 48 h 52"/>
                  <a:gd name="T56" fmla="*/ 28 w 423"/>
                  <a:gd name="T57" fmla="*/ 42 h 52"/>
                  <a:gd name="T58" fmla="*/ 395 w 423"/>
                  <a:gd name="T59" fmla="*/ 42 h 52"/>
                  <a:gd name="T60" fmla="*/ 395 w 423"/>
                  <a:gd name="T61" fmla="*/ 12 h 52"/>
                  <a:gd name="T62" fmla="*/ 28 w 423"/>
                  <a:gd name="T63" fmla="*/ 12 h 52"/>
                  <a:gd name="T64" fmla="*/ 28 w 423"/>
                  <a:gd name="T65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3" h="52">
                    <a:moveTo>
                      <a:pt x="14" y="52"/>
                    </a:moveTo>
                    <a:lnTo>
                      <a:pt x="14" y="52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2" y="50"/>
                    </a:lnTo>
                    <a:lnTo>
                      <a:pt x="0" y="4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14" y="0"/>
                    </a:lnTo>
                    <a:lnTo>
                      <a:pt x="409" y="0"/>
                    </a:lnTo>
                    <a:lnTo>
                      <a:pt x="409" y="0"/>
                    </a:lnTo>
                    <a:lnTo>
                      <a:pt x="419" y="2"/>
                    </a:lnTo>
                    <a:lnTo>
                      <a:pt x="419" y="2"/>
                    </a:lnTo>
                    <a:lnTo>
                      <a:pt x="423" y="4"/>
                    </a:lnTo>
                    <a:lnTo>
                      <a:pt x="423" y="6"/>
                    </a:lnTo>
                    <a:lnTo>
                      <a:pt x="423" y="48"/>
                    </a:lnTo>
                    <a:lnTo>
                      <a:pt x="423" y="48"/>
                    </a:lnTo>
                    <a:lnTo>
                      <a:pt x="423" y="50"/>
                    </a:lnTo>
                    <a:lnTo>
                      <a:pt x="419" y="52"/>
                    </a:lnTo>
                    <a:lnTo>
                      <a:pt x="419" y="52"/>
                    </a:lnTo>
                    <a:lnTo>
                      <a:pt x="409" y="52"/>
                    </a:lnTo>
                    <a:lnTo>
                      <a:pt x="14" y="52"/>
                    </a:lnTo>
                    <a:close/>
                    <a:moveTo>
                      <a:pt x="409" y="48"/>
                    </a:moveTo>
                    <a:lnTo>
                      <a:pt x="409" y="42"/>
                    </a:lnTo>
                    <a:lnTo>
                      <a:pt x="409" y="48"/>
                    </a:lnTo>
                    <a:close/>
                    <a:moveTo>
                      <a:pt x="28" y="42"/>
                    </a:moveTo>
                    <a:lnTo>
                      <a:pt x="395" y="42"/>
                    </a:lnTo>
                    <a:lnTo>
                      <a:pt x="395" y="12"/>
                    </a:lnTo>
                    <a:lnTo>
                      <a:pt x="28" y="12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8" name="Freeform 13"/>
              <p:cNvSpPr>
                <a:spLocks noEditPoints="1"/>
              </p:cNvSpPr>
              <p:nvPr/>
            </p:nvSpPr>
            <p:spPr bwMode="auto">
              <a:xfrm>
                <a:off x="8934450" y="4808538"/>
                <a:ext cx="366712" cy="44450"/>
              </a:xfrm>
              <a:custGeom>
                <a:avLst/>
                <a:gdLst>
                  <a:gd name="T0" fmla="*/ 8 w 231"/>
                  <a:gd name="T1" fmla="*/ 28 h 28"/>
                  <a:gd name="T2" fmla="*/ 8 w 231"/>
                  <a:gd name="T3" fmla="*/ 28 h 28"/>
                  <a:gd name="T4" fmla="*/ 2 w 231"/>
                  <a:gd name="T5" fmla="*/ 28 h 28"/>
                  <a:gd name="T6" fmla="*/ 0 w 231"/>
                  <a:gd name="T7" fmla="*/ 26 h 28"/>
                  <a:gd name="T8" fmla="*/ 0 w 231"/>
                  <a:gd name="T9" fmla="*/ 4 h 28"/>
                  <a:gd name="T10" fmla="*/ 2 w 231"/>
                  <a:gd name="T11" fmla="*/ 2 h 28"/>
                  <a:gd name="T12" fmla="*/ 2 w 231"/>
                  <a:gd name="T13" fmla="*/ 2 h 28"/>
                  <a:gd name="T14" fmla="*/ 8 w 231"/>
                  <a:gd name="T15" fmla="*/ 0 h 28"/>
                  <a:gd name="T16" fmla="*/ 223 w 231"/>
                  <a:gd name="T17" fmla="*/ 0 h 28"/>
                  <a:gd name="T18" fmla="*/ 223 w 231"/>
                  <a:gd name="T19" fmla="*/ 0 h 28"/>
                  <a:gd name="T20" fmla="*/ 229 w 231"/>
                  <a:gd name="T21" fmla="*/ 2 h 28"/>
                  <a:gd name="T22" fmla="*/ 231 w 231"/>
                  <a:gd name="T23" fmla="*/ 4 h 28"/>
                  <a:gd name="T24" fmla="*/ 231 w 231"/>
                  <a:gd name="T25" fmla="*/ 26 h 28"/>
                  <a:gd name="T26" fmla="*/ 229 w 231"/>
                  <a:gd name="T27" fmla="*/ 28 h 28"/>
                  <a:gd name="T28" fmla="*/ 229 w 231"/>
                  <a:gd name="T29" fmla="*/ 28 h 28"/>
                  <a:gd name="T30" fmla="*/ 223 w 231"/>
                  <a:gd name="T31" fmla="*/ 28 h 28"/>
                  <a:gd name="T32" fmla="*/ 8 w 231"/>
                  <a:gd name="T33" fmla="*/ 28 h 28"/>
                  <a:gd name="T34" fmla="*/ 223 w 231"/>
                  <a:gd name="T35" fmla="*/ 26 h 28"/>
                  <a:gd name="T36" fmla="*/ 223 w 231"/>
                  <a:gd name="T37" fmla="*/ 22 h 28"/>
                  <a:gd name="T38" fmla="*/ 223 w 231"/>
                  <a:gd name="T39" fmla="*/ 26 h 28"/>
                  <a:gd name="T40" fmla="*/ 16 w 231"/>
                  <a:gd name="T41" fmla="*/ 22 h 28"/>
                  <a:gd name="T42" fmla="*/ 215 w 231"/>
                  <a:gd name="T43" fmla="*/ 22 h 28"/>
                  <a:gd name="T44" fmla="*/ 215 w 231"/>
                  <a:gd name="T45" fmla="*/ 6 h 28"/>
                  <a:gd name="T46" fmla="*/ 16 w 231"/>
                  <a:gd name="T47" fmla="*/ 6 h 28"/>
                  <a:gd name="T48" fmla="*/ 16 w 231"/>
                  <a:gd name="T4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1" h="28">
                    <a:moveTo>
                      <a:pt x="8" y="28"/>
                    </a:moveTo>
                    <a:lnTo>
                      <a:pt x="8" y="28"/>
                    </a:lnTo>
                    <a:lnTo>
                      <a:pt x="2" y="28"/>
                    </a:lnTo>
                    <a:lnTo>
                      <a:pt x="0" y="26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8" y="0"/>
                    </a:lnTo>
                    <a:lnTo>
                      <a:pt x="223" y="0"/>
                    </a:lnTo>
                    <a:lnTo>
                      <a:pt x="223" y="0"/>
                    </a:lnTo>
                    <a:lnTo>
                      <a:pt x="229" y="2"/>
                    </a:lnTo>
                    <a:lnTo>
                      <a:pt x="231" y="4"/>
                    </a:lnTo>
                    <a:lnTo>
                      <a:pt x="231" y="26"/>
                    </a:lnTo>
                    <a:lnTo>
                      <a:pt x="229" y="28"/>
                    </a:lnTo>
                    <a:lnTo>
                      <a:pt x="229" y="28"/>
                    </a:lnTo>
                    <a:lnTo>
                      <a:pt x="223" y="28"/>
                    </a:lnTo>
                    <a:lnTo>
                      <a:pt x="8" y="28"/>
                    </a:lnTo>
                    <a:close/>
                    <a:moveTo>
                      <a:pt x="223" y="26"/>
                    </a:moveTo>
                    <a:lnTo>
                      <a:pt x="223" y="22"/>
                    </a:lnTo>
                    <a:lnTo>
                      <a:pt x="223" y="26"/>
                    </a:lnTo>
                    <a:close/>
                    <a:moveTo>
                      <a:pt x="16" y="22"/>
                    </a:moveTo>
                    <a:lnTo>
                      <a:pt x="215" y="22"/>
                    </a:lnTo>
                    <a:lnTo>
                      <a:pt x="215" y="6"/>
                    </a:lnTo>
                    <a:lnTo>
                      <a:pt x="16" y="6"/>
                    </a:lnTo>
                    <a:lnTo>
                      <a:pt x="16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9" name="Freeform 14"/>
              <p:cNvSpPr>
                <a:spLocks noEditPoints="1"/>
              </p:cNvSpPr>
              <p:nvPr/>
            </p:nvSpPr>
            <p:spPr bwMode="auto">
              <a:xfrm>
                <a:off x="8823325" y="4316413"/>
                <a:ext cx="588962" cy="441325"/>
              </a:xfrm>
              <a:custGeom>
                <a:avLst/>
                <a:gdLst>
                  <a:gd name="T0" fmla="*/ 8 w 371"/>
                  <a:gd name="T1" fmla="*/ 278 h 278"/>
                  <a:gd name="T2" fmla="*/ 2 w 371"/>
                  <a:gd name="T3" fmla="*/ 276 h 278"/>
                  <a:gd name="T4" fmla="*/ 0 w 371"/>
                  <a:gd name="T5" fmla="*/ 270 h 278"/>
                  <a:gd name="T6" fmla="*/ 0 w 371"/>
                  <a:gd name="T7" fmla="*/ 8 h 278"/>
                  <a:gd name="T8" fmla="*/ 2 w 371"/>
                  <a:gd name="T9" fmla="*/ 2 h 278"/>
                  <a:gd name="T10" fmla="*/ 8 w 371"/>
                  <a:gd name="T11" fmla="*/ 0 h 278"/>
                  <a:gd name="T12" fmla="*/ 363 w 371"/>
                  <a:gd name="T13" fmla="*/ 0 h 278"/>
                  <a:gd name="T14" fmla="*/ 369 w 371"/>
                  <a:gd name="T15" fmla="*/ 2 h 278"/>
                  <a:gd name="T16" fmla="*/ 371 w 371"/>
                  <a:gd name="T17" fmla="*/ 8 h 278"/>
                  <a:gd name="T18" fmla="*/ 371 w 371"/>
                  <a:gd name="T19" fmla="*/ 270 h 278"/>
                  <a:gd name="T20" fmla="*/ 369 w 371"/>
                  <a:gd name="T21" fmla="*/ 276 h 278"/>
                  <a:gd name="T22" fmla="*/ 363 w 371"/>
                  <a:gd name="T23" fmla="*/ 278 h 278"/>
                  <a:gd name="T24" fmla="*/ 8 w 371"/>
                  <a:gd name="T25" fmla="*/ 278 h 278"/>
                  <a:gd name="T26" fmla="*/ 363 w 371"/>
                  <a:gd name="T27" fmla="*/ 270 h 278"/>
                  <a:gd name="T28" fmla="*/ 363 w 371"/>
                  <a:gd name="T29" fmla="*/ 264 h 278"/>
                  <a:gd name="T30" fmla="*/ 363 w 371"/>
                  <a:gd name="T31" fmla="*/ 270 h 278"/>
                  <a:gd name="T32" fmla="*/ 16 w 371"/>
                  <a:gd name="T33" fmla="*/ 264 h 278"/>
                  <a:gd name="T34" fmla="*/ 357 w 371"/>
                  <a:gd name="T35" fmla="*/ 264 h 278"/>
                  <a:gd name="T36" fmla="*/ 357 w 371"/>
                  <a:gd name="T37" fmla="*/ 16 h 278"/>
                  <a:gd name="T38" fmla="*/ 16 w 371"/>
                  <a:gd name="T39" fmla="*/ 16 h 278"/>
                  <a:gd name="T40" fmla="*/ 16 w 371"/>
                  <a:gd name="T41" fmla="*/ 264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1" h="278">
                    <a:moveTo>
                      <a:pt x="8" y="278"/>
                    </a:moveTo>
                    <a:lnTo>
                      <a:pt x="2" y="276"/>
                    </a:lnTo>
                    <a:lnTo>
                      <a:pt x="0" y="270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8" y="0"/>
                    </a:lnTo>
                    <a:lnTo>
                      <a:pt x="363" y="0"/>
                    </a:lnTo>
                    <a:lnTo>
                      <a:pt x="369" y="2"/>
                    </a:lnTo>
                    <a:lnTo>
                      <a:pt x="371" y="8"/>
                    </a:lnTo>
                    <a:lnTo>
                      <a:pt x="371" y="270"/>
                    </a:lnTo>
                    <a:lnTo>
                      <a:pt x="369" y="276"/>
                    </a:lnTo>
                    <a:lnTo>
                      <a:pt x="363" y="278"/>
                    </a:lnTo>
                    <a:lnTo>
                      <a:pt x="8" y="278"/>
                    </a:lnTo>
                    <a:close/>
                    <a:moveTo>
                      <a:pt x="363" y="270"/>
                    </a:moveTo>
                    <a:lnTo>
                      <a:pt x="363" y="264"/>
                    </a:lnTo>
                    <a:lnTo>
                      <a:pt x="363" y="270"/>
                    </a:lnTo>
                    <a:close/>
                    <a:moveTo>
                      <a:pt x="16" y="264"/>
                    </a:moveTo>
                    <a:lnTo>
                      <a:pt x="357" y="264"/>
                    </a:lnTo>
                    <a:lnTo>
                      <a:pt x="357" y="16"/>
                    </a:lnTo>
                    <a:lnTo>
                      <a:pt x="16" y="16"/>
                    </a:lnTo>
                    <a:lnTo>
                      <a:pt x="16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0" name="Freeform 15"/>
              <p:cNvSpPr>
                <a:spLocks noEditPoints="1"/>
              </p:cNvSpPr>
              <p:nvPr/>
            </p:nvSpPr>
            <p:spPr bwMode="auto">
              <a:xfrm>
                <a:off x="8782050" y="4862513"/>
                <a:ext cx="671512" cy="82550"/>
              </a:xfrm>
              <a:custGeom>
                <a:avLst/>
                <a:gdLst>
                  <a:gd name="T0" fmla="*/ 14 w 423"/>
                  <a:gd name="T1" fmla="*/ 52 h 52"/>
                  <a:gd name="T2" fmla="*/ 14 w 423"/>
                  <a:gd name="T3" fmla="*/ 52 h 52"/>
                  <a:gd name="T4" fmla="*/ 4 w 423"/>
                  <a:gd name="T5" fmla="*/ 52 h 52"/>
                  <a:gd name="T6" fmla="*/ 4 w 423"/>
                  <a:gd name="T7" fmla="*/ 52 h 52"/>
                  <a:gd name="T8" fmla="*/ 2 w 423"/>
                  <a:gd name="T9" fmla="*/ 50 h 52"/>
                  <a:gd name="T10" fmla="*/ 0 w 423"/>
                  <a:gd name="T11" fmla="*/ 48 h 52"/>
                  <a:gd name="T12" fmla="*/ 0 w 423"/>
                  <a:gd name="T13" fmla="*/ 6 h 52"/>
                  <a:gd name="T14" fmla="*/ 0 w 423"/>
                  <a:gd name="T15" fmla="*/ 6 h 52"/>
                  <a:gd name="T16" fmla="*/ 2 w 423"/>
                  <a:gd name="T17" fmla="*/ 4 h 52"/>
                  <a:gd name="T18" fmla="*/ 4 w 423"/>
                  <a:gd name="T19" fmla="*/ 2 h 52"/>
                  <a:gd name="T20" fmla="*/ 4 w 423"/>
                  <a:gd name="T21" fmla="*/ 2 h 52"/>
                  <a:gd name="T22" fmla="*/ 14 w 423"/>
                  <a:gd name="T23" fmla="*/ 0 h 52"/>
                  <a:gd name="T24" fmla="*/ 409 w 423"/>
                  <a:gd name="T25" fmla="*/ 0 h 52"/>
                  <a:gd name="T26" fmla="*/ 409 w 423"/>
                  <a:gd name="T27" fmla="*/ 0 h 52"/>
                  <a:gd name="T28" fmla="*/ 419 w 423"/>
                  <a:gd name="T29" fmla="*/ 2 h 52"/>
                  <a:gd name="T30" fmla="*/ 419 w 423"/>
                  <a:gd name="T31" fmla="*/ 2 h 52"/>
                  <a:gd name="T32" fmla="*/ 423 w 423"/>
                  <a:gd name="T33" fmla="*/ 4 h 52"/>
                  <a:gd name="T34" fmla="*/ 423 w 423"/>
                  <a:gd name="T35" fmla="*/ 6 h 52"/>
                  <a:gd name="T36" fmla="*/ 423 w 423"/>
                  <a:gd name="T37" fmla="*/ 48 h 52"/>
                  <a:gd name="T38" fmla="*/ 423 w 423"/>
                  <a:gd name="T39" fmla="*/ 48 h 52"/>
                  <a:gd name="T40" fmla="*/ 423 w 423"/>
                  <a:gd name="T41" fmla="*/ 50 h 52"/>
                  <a:gd name="T42" fmla="*/ 419 w 423"/>
                  <a:gd name="T43" fmla="*/ 52 h 52"/>
                  <a:gd name="T44" fmla="*/ 419 w 423"/>
                  <a:gd name="T45" fmla="*/ 52 h 52"/>
                  <a:gd name="T46" fmla="*/ 409 w 423"/>
                  <a:gd name="T47" fmla="*/ 52 h 52"/>
                  <a:gd name="T48" fmla="*/ 14 w 423"/>
                  <a:gd name="T49" fmla="*/ 52 h 52"/>
                  <a:gd name="T50" fmla="*/ 409 w 423"/>
                  <a:gd name="T51" fmla="*/ 48 h 52"/>
                  <a:gd name="T52" fmla="*/ 409 w 423"/>
                  <a:gd name="T53" fmla="*/ 42 h 52"/>
                  <a:gd name="T54" fmla="*/ 409 w 423"/>
                  <a:gd name="T55" fmla="*/ 48 h 52"/>
                  <a:gd name="T56" fmla="*/ 28 w 423"/>
                  <a:gd name="T57" fmla="*/ 42 h 52"/>
                  <a:gd name="T58" fmla="*/ 395 w 423"/>
                  <a:gd name="T59" fmla="*/ 42 h 52"/>
                  <a:gd name="T60" fmla="*/ 395 w 423"/>
                  <a:gd name="T61" fmla="*/ 12 h 52"/>
                  <a:gd name="T62" fmla="*/ 28 w 423"/>
                  <a:gd name="T63" fmla="*/ 12 h 52"/>
                  <a:gd name="T64" fmla="*/ 28 w 423"/>
                  <a:gd name="T65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3" h="52">
                    <a:moveTo>
                      <a:pt x="14" y="52"/>
                    </a:moveTo>
                    <a:lnTo>
                      <a:pt x="14" y="52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2" y="50"/>
                    </a:lnTo>
                    <a:lnTo>
                      <a:pt x="0" y="4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14" y="0"/>
                    </a:lnTo>
                    <a:lnTo>
                      <a:pt x="409" y="0"/>
                    </a:lnTo>
                    <a:lnTo>
                      <a:pt x="409" y="0"/>
                    </a:lnTo>
                    <a:lnTo>
                      <a:pt x="419" y="2"/>
                    </a:lnTo>
                    <a:lnTo>
                      <a:pt x="419" y="2"/>
                    </a:lnTo>
                    <a:lnTo>
                      <a:pt x="423" y="4"/>
                    </a:lnTo>
                    <a:lnTo>
                      <a:pt x="423" y="6"/>
                    </a:lnTo>
                    <a:lnTo>
                      <a:pt x="423" y="48"/>
                    </a:lnTo>
                    <a:lnTo>
                      <a:pt x="423" y="48"/>
                    </a:lnTo>
                    <a:lnTo>
                      <a:pt x="423" y="50"/>
                    </a:lnTo>
                    <a:lnTo>
                      <a:pt x="419" y="52"/>
                    </a:lnTo>
                    <a:lnTo>
                      <a:pt x="419" y="52"/>
                    </a:lnTo>
                    <a:lnTo>
                      <a:pt x="409" y="52"/>
                    </a:lnTo>
                    <a:lnTo>
                      <a:pt x="14" y="52"/>
                    </a:lnTo>
                    <a:close/>
                    <a:moveTo>
                      <a:pt x="409" y="48"/>
                    </a:moveTo>
                    <a:lnTo>
                      <a:pt x="409" y="42"/>
                    </a:lnTo>
                    <a:lnTo>
                      <a:pt x="409" y="48"/>
                    </a:lnTo>
                    <a:close/>
                    <a:moveTo>
                      <a:pt x="28" y="42"/>
                    </a:moveTo>
                    <a:lnTo>
                      <a:pt x="395" y="42"/>
                    </a:lnTo>
                    <a:lnTo>
                      <a:pt x="395" y="12"/>
                    </a:lnTo>
                    <a:lnTo>
                      <a:pt x="28" y="12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1" name="Freeform 16"/>
              <p:cNvSpPr>
                <a:spLocks noEditPoints="1"/>
              </p:cNvSpPr>
              <p:nvPr/>
            </p:nvSpPr>
            <p:spPr bwMode="auto">
              <a:xfrm>
                <a:off x="8934450" y="4808538"/>
                <a:ext cx="366712" cy="44450"/>
              </a:xfrm>
              <a:custGeom>
                <a:avLst/>
                <a:gdLst>
                  <a:gd name="T0" fmla="*/ 8 w 231"/>
                  <a:gd name="T1" fmla="*/ 28 h 28"/>
                  <a:gd name="T2" fmla="*/ 8 w 231"/>
                  <a:gd name="T3" fmla="*/ 28 h 28"/>
                  <a:gd name="T4" fmla="*/ 2 w 231"/>
                  <a:gd name="T5" fmla="*/ 28 h 28"/>
                  <a:gd name="T6" fmla="*/ 0 w 231"/>
                  <a:gd name="T7" fmla="*/ 26 h 28"/>
                  <a:gd name="T8" fmla="*/ 0 w 231"/>
                  <a:gd name="T9" fmla="*/ 4 h 28"/>
                  <a:gd name="T10" fmla="*/ 2 w 231"/>
                  <a:gd name="T11" fmla="*/ 2 h 28"/>
                  <a:gd name="T12" fmla="*/ 2 w 231"/>
                  <a:gd name="T13" fmla="*/ 2 h 28"/>
                  <a:gd name="T14" fmla="*/ 8 w 231"/>
                  <a:gd name="T15" fmla="*/ 0 h 28"/>
                  <a:gd name="T16" fmla="*/ 223 w 231"/>
                  <a:gd name="T17" fmla="*/ 0 h 28"/>
                  <a:gd name="T18" fmla="*/ 223 w 231"/>
                  <a:gd name="T19" fmla="*/ 0 h 28"/>
                  <a:gd name="T20" fmla="*/ 229 w 231"/>
                  <a:gd name="T21" fmla="*/ 2 h 28"/>
                  <a:gd name="T22" fmla="*/ 231 w 231"/>
                  <a:gd name="T23" fmla="*/ 4 h 28"/>
                  <a:gd name="T24" fmla="*/ 231 w 231"/>
                  <a:gd name="T25" fmla="*/ 26 h 28"/>
                  <a:gd name="T26" fmla="*/ 229 w 231"/>
                  <a:gd name="T27" fmla="*/ 28 h 28"/>
                  <a:gd name="T28" fmla="*/ 229 w 231"/>
                  <a:gd name="T29" fmla="*/ 28 h 28"/>
                  <a:gd name="T30" fmla="*/ 223 w 231"/>
                  <a:gd name="T31" fmla="*/ 28 h 28"/>
                  <a:gd name="T32" fmla="*/ 8 w 231"/>
                  <a:gd name="T33" fmla="*/ 28 h 28"/>
                  <a:gd name="T34" fmla="*/ 223 w 231"/>
                  <a:gd name="T35" fmla="*/ 26 h 28"/>
                  <a:gd name="T36" fmla="*/ 223 w 231"/>
                  <a:gd name="T37" fmla="*/ 22 h 28"/>
                  <a:gd name="T38" fmla="*/ 223 w 231"/>
                  <a:gd name="T39" fmla="*/ 26 h 28"/>
                  <a:gd name="T40" fmla="*/ 16 w 231"/>
                  <a:gd name="T41" fmla="*/ 22 h 28"/>
                  <a:gd name="T42" fmla="*/ 215 w 231"/>
                  <a:gd name="T43" fmla="*/ 22 h 28"/>
                  <a:gd name="T44" fmla="*/ 215 w 231"/>
                  <a:gd name="T45" fmla="*/ 6 h 28"/>
                  <a:gd name="T46" fmla="*/ 16 w 231"/>
                  <a:gd name="T47" fmla="*/ 6 h 28"/>
                  <a:gd name="T48" fmla="*/ 16 w 231"/>
                  <a:gd name="T4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1" h="28">
                    <a:moveTo>
                      <a:pt x="8" y="28"/>
                    </a:moveTo>
                    <a:lnTo>
                      <a:pt x="8" y="28"/>
                    </a:lnTo>
                    <a:lnTo>
                      <a:pt x="2" y="28"/>
                    </a:lnTo>
                    <a:lnTo>
                      <a:pt x="0" y="26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8" y="0"/>
                    </a:lnTo>
                    <a:lnTo>
                      <a:pt x="223" y="0"/>
                    </a:lnTo>
                    <a:lnTo>
                      <a:pt x="223" y="0"/>
                    </a:lnTo>
                    <a:lnTo>
                      <a:pt x="229" y="2"/>
                    </a:lnTo>
                    <a:lnTo>
                      <a:pt x="231" y="4"/>
                    </a:lnTo>
                    <a:lnTo>
                      <a:pt x="231" y="26"/>
                    </a:lnTo>
                    <a:lnTo>
                      <a:pt x="229" y="28"/>
                    </a:lnTo>
                    <a:lnTo>
                      <a:pt x="229" y="28"/>
                    </a:lnTo>
                    <a:lnTo>
                      <a:pt x="223" y="28"/>
                    </a:lnTo>
                    <a:lnTo>
                      <a:pt x="8" y="28"/>
                    </a:lnTo>
                    <a:close/>
                    <a:moveTo>
                      <a:pt x="223" y="26"/>
                    </a:moveTo>
                    <a:lnTo>
                      <a:pt x="223" y="22"/>
                    </a:lnTo>
                    <a:lnTo>
                      <a:pt x="223" y="26"/>
                    </a:lnTo>
                    <a:close/>
                    <a:moveTo>
                      <a:pt x="16" y="22"/>
                    </a:moveTo>
                    <a:lnTo>
                      <a:pt x="215" y="22"/>
                    </a:lnTo>
                    <a:lnTo>
                      <a:pt x="215" y="6"/>
                    </a:lnTo>
                    <a:lnTo>
                      <a:pt x="16" y="6"/>
                    </a:lnTo>
                    <a:lnTo>
                      <a:pt x="16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>
              <a:off x="7562613" y="3435846"/>
              <a:ext cx="9446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1400" b="1" dirty="0" smtClean="0">
                  <a:solidFill>
                    <a:srgbClr val="0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跨云扩展</a:t>
              </a:r>
              <a:endParaRPr kumimoji="1" lang="zh-CN" altLang="en-US" sz="1400" b="1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grpSp>
          <p:nvGrpSpPr>
            <p:cNvPr id="43" name="组合 57"/>
            <p:cNvGrpSpPr>
              <a:grpSpLocks noChangeAspect="1"/>
            </p:cNvGrpSpPr>
            <p:nvPr/>
          </p:nvGrpSpPr>
          <p:grpSpPr>
            <a:xfrm>
              <a:off x="6876256" y="3291830"/>
              <a:ext cx="507524" cy="540000"/>
              <a:chOff x="7558088" y="2771775"/>
              <a:chExt cx="1463674" cy="1557337"/>
            </a:xfrm>
          </p:grpSpPr>
          <p:sp>
            <p:nvSpPr>
              <p:cNvPr id="44" name="Freeform 26"/>
              <p:cNvSpPr>
                <a:spLocks noEditPoints="1"/>
              </p:cNvSpPr>
              <p:nvPr/>
            </p:nvSpPr>
            <p:spPr bwMode="auto">
              <a:xfrm>
                <a:off x="7558088" y="2771775"/>
                <a:ext cx="696912" cy="696912"/>
              </a:xfrm>
              <a:custGeom>
                <a:avLst/>
                <a:gdLst>
                  <a:gd name="T0" fmla="*/ 217 w 439"/>
                  <a:gd name="T1" fmla="*/ 30 h 439"/>
                  <a:gd name="T2" fmla="*/ 192 w 439"/>
                  <a:gd name="T3" fmla="*/ 32 h 439"/>
                  <a:gd name="T4" fmla="*/ 170 w 439"/>
                  <a:gd name="T5" fmla="*/ 6 h 439"/>
                  <a:gd name="T6" fmla="*/ 130 w 439"/>
                  <a:gd name="T7" fmla="*/ 19 h 439"/>
                  <a:gd name="T8" fmla="*/ 128 w 439"/>
                  <a:gd name="T9" fmla="*/ 47 h 439"/>
                  <a:gd name="T10" fmla="*/ 109 w 439"/>
                  <a:gd name="T11" fmla="*/ 72 h 439"/>
                  <a:gd name="T12" fmla="*/ 79 w 439"/>
                  <a:gd name="T13" fmla="*/ 60 h 439"/>
                  <a:gd name="T14" fmla="*/ 45 w 439"/>
                  <a:gd name="T15" fmla="*/ 81 h 439"/>
                  <a:gd name="T16" fmla="*/ 51 w 439"/>
                  <a:gd name="T17" fmla="*/ 111 h 439"/>
                  <a:gd name="T18" fmla="*/ 53 w 439"/>
                  <a:gd name="T19" fmla="*/ 143 h 439"/>
                  <a:gd name="T20" fmla="*/ 28 w 439"/>
                  <a:gd name="T21" fmla="*/ 149 h 439"/>
                  <a:gd name="T22" fmla="*/ 0 w 439"/>
                  <a:gd name="T23" fmla="*/ 175 h 439"/>
                  <a:gd name="T24" fmla="*/ 15 w 439"/>
                  <a:gd name="T25" fmla="*/ 207 h 439"/>
                  <a:gd name="T26" fmla="*/ 36 w 439"/>
                  <a:gd name="T27" fmla="*/ 224 h 439"/>
                  <a:gd name="T28" fmla="*/ 19 w 439"/>
                  <a:gd name="T29" fmla="*/ 256 h 439"/>
                  <a:gd name="T30" fmla="*/ 6 w 439"/>
                  <a:gd name="T31" fmla="*/ 290 h 439"/>
                  <a:gd name="T32" fmla="*/ 36 w 439"/>
                  <a:gd name="T33" fmla="*/ 311 h 439"/>
                  <a:gd name="T34" fmla="*/ 66 w 439"/>
                  <a:gd name="T35" fmla="*/ 319 h 439"/>
                  <a:gd name="T36" fmla="*/ 68 w 439"/>
                  <a:gd name="T37" fmla="*/ 343 h 439"/>
                  <a:gd name="T38" fmla="*/ 64 w 439"/>
                  <a:gd name="T39" fmla="*/ 377 h 439"/>
                  <a:gd name="T40" fmla="*/ 100 w 439"/>
                  <a:gd name="T41" fmla="*/ 394 h 439"/>
                  <a:gd name="T42" fmla="*/ 126 w 439"/>
                  <a:gd name="T43" fmla="*/ 383 h 439"/>
                  <a:gd name="T44" fmla="*/ 149 w 439"/>
                  <a:gd name="T45" fmla="*/ 394 h 439"/>
                  <a:gd name="T46" fmla="*/ 156 w 439"/>
                  <a:gd name="T47" fmla="*/ 428 h 439"/>
                  <a:gd name="T48" fmla="*/ 196 w 439"/>
                  <a:gd name="T49" fmla="*/ 436 h 439"/>
                  <a:gd name="T50" fmla="*/ 213 w 439"/>
                  <a:gd name="T51" fmla="*/ 415 h 439"/>
                  <a:gd name="T52" fmla="*/ 243 w 439"/>
                  <a:gd name="T53" fmla="*/ 402 h 439"/>
                  <a:gd name="T54" fmla="*/ 260 w 439"/>
                  <a:gd name="T55" fmla="*/ 426 h 439"/>
                  <a:gd name="T56" fmla="*/ 300 w 439"/>
                  <a:gd name="T57" fmla="*/ 426 h 439"/>
                  <a:gd name="T58" fmla="*/ 311 w 439"/>
                  <a:gd name="T59" fmla="*/ 396 h 439"/>
                  <a:gd name="T60" fmla="*/ 326 w 439"/>
                  <a:gd name="T61" fmla="*/ 368 h 439"/>
                  <a:gd name="T62" fmla="*/ 351 w 439"/>
                  <a:gd name="T63" fmla="*/ 375 h 439"/>
                  <a:gd name="T64" fmla="*/ 385 w 439"/>
                  <a:gd name="T65" fmla="*/ 366 h 439"/>
                  <a:gd name="T66" fmla="*/ 390 w 439"/>
                  <a:gd name="T67" fmla="*/ 330 h 439"/>
                  <a:gd name="T68" fmla="*/ 385 w 439"/>
                  <a:gd name="T69" fmla="*/ 294 h 439"/>
                  <a:gd name="T70" fmla="*/ 411 w 439"/>
                  <a:gd name="T71" fmla="*/ 287 h 439"/>
                  <a:gd name="T72" fmla="*/ 439 w 439"/>
                  <a:gd name="T73" fmla="*/ 264 h 439"/>
                  <a:gd name="T74" fmla="*/ 424 w 439"/>
                  <a:gd name="T75" fmla="*/ 230 h 439"/>
                  <a:gd name="T76" fmla="*/ 403 w 439"/>
                  <a:gd name="T77" fmla="*/ 209 h 439"/>
                  <a:gd name="T78" fmla="*/ 413 w 439"/>
                  <a:gd name="T79" fmla="*/ 185 h 439"/>
                  <a:gd name="T80" fmla="*/ 432 w 439"/>
                  <a:gd name="T81" fmla="*/ 160 h 439"/>
                  <a:gd name="T82" fmla="*/ 409 w 439"/>
                  <a:gd name="T83" fmla="*/ 126 h 439"/>
                  <a:gd name="T84" fmla="*/ 381 w 439"/>
                  <a:gd name="T85" fmla="*/ 124 h 439"/>
                  <a:gd name="T86" fmla="*/ 366 w 439"/>
                  <a:gd name="T87" fmla="*/ 100 h 439"/>
                  <a:gd name="T88" fmla="*/ 379 w 439"/>
                  <a:gd name="T89" fmla="*/ 70 h 439"/>
                  <a:gd name="T90" fmla="*/ 347 w 439"/>
                  <a:gd name="T91" fmla="*/ 43 h 439"/>
                  <a:gd name="T92" fmla="*/ 324 w 439"/>
                  <a:gd name="T93" fmla="*/ 53 h 439"/>
                  <a:gd name="T94" fmla="*/ 292 w 439"/>
                  <a:gd name="T95" fmla="*/ 49 h 439"/>
                  <a:gd name="T96" fmla="*/ 288 w 439"/>
                  <a:gd name="T97" fmla="*/ 17 h 439"/>
                  <a:gd name="T98" fmla="*/ 251 w 439"/>
                  <a:gd name="T99" fmla="*/ 0 h 439"/>
                  <a:gd name="T100" fmla="*/ 345 w 439"/>
                  <a:gd name="T101" fmla="*/ 245 h 439"/>
                  <a:gd name="T102" fmla="*/ 309 w 439"/>
                  <a:gd name="T103" fmla="*/ 311 h 439"/>
                  <a:gd name="T104" fmla="*/ 207 w 439"/>
                  <a:gd name="T105" fmla="*/ 347 h 439"/>
                  <a:gd name="T106" fmla="*/ 147 w 439"/>
                  <a:gd name="T107" fmla="*/ 324 h 439"/>
                  <a:gd name="T108" fmla="*/ 92 w 439"/>
                  <a:gd name="T109" fmla="*/ 219 h 439"/>
                  <a:gd name="T110" fmla="*/ 100 w 439"/>
                  <a:gd name="T111" fmla="*/ 168 h 439"/>
                  <a:gd name="T112" fmla="*/ 194 w 439"/>
                  <a:gd name="T113" fmla="*/ 94 h 439"/>
                  <a:gd name="T114" fmla="*/ 258 w 439"/>
                  <a:gd name="T115" fmla="*/ 96 h 439"/>
                  <a:gd name="T116" fmla="*/ 337 w 439"/>
                  <a:gd name="T117" fmla="*/ 170 h 439"/>
                  <a:gd name="T118" fmla="*/ 345 w 439"/>
                  <a:gd name="T119" fmla="*/ 245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39" h="439">
                    <a:moveTo>
                      <a:pt x="230" y="15"/>
                    </a:moveTo>
                    <a:lnTo>
                      <a:pt x="230" y="15"/>
                    </a:lnTo>
                    <a:lnTo>
                      <a:pt x="228" y="19"/>
                    </a:lnTo>
                    <a:lnTo>
                      <a:pt x="226" y="23"/>
                    </a:lnTo>
                    <a:lnTo>
                      <a:pt x="217" y="30"/>
                    </a:lnTo>
                    <a:lnTo>
                      <a:pt x="209" y="34"/>
                    </a:lnTo>
                    <a:lnTo>
                      <a:pt x="202" y="36"/>
                    </a:lnTo>
                    <a:lnTo>
                      <a:pt x="202" y="36"/>
                    </a:lnTo>
                    <a:lnTo>
                      <a:pt x="196" y="36"/>
                    </a:lnTo>
                    <a:lnTo>
                      <a:pt x="192" y="32"/>
                    </a:lnTo>
                    <a:lnTo>
                      <a:pt x="185" y="26"/>
                    </a:lnTo>
                    <a:lnTo>
                      <a:pt x="183" y="17"/>
                    </a:lnTo>
                    <a:lnTo>
                      <a:pt x="183" y="17"/>
                    </a:lnTo>
                    <a:lnTo>
                      <a:pt x="179" y="11"/>
                    </a:lnTo>
                    <a:lnTo>
                      <a:pt x="170" y="6"/>
                    </a:lnTo>
                    <a:lnTo>
                      <a:pt x="160" y="4"/>
                    </a:lnTo>
                    <a:lnTo>
                      <a:pt x="149" y="6"/>
                    </a:lnTo>
                    <a:lnTo>
                      <a:pt x="149" y="6"/>
                    </a:lnTo>
                    <a:lnTo>
                      <a:pt x="138" y="13"/>
                    </a:lnTo>
                    <a:lnTo>
                      <a:pt x="130" y="19"/>
                    </a:lnTo>
                    <a:lnTo>
                      <a:pt x="126" y="28"/>
                    </a:lnTo>
                    <a:lnTo>
                      <a:pt x="128" y="36"/>
                    </a:lnTo>
                    <a:lnTo>
                      <a:pt x="128" y="36"/>
                    </a:lnTo>
                    <a:lnTo>
                      <a:pt x="128" y="40"/>
                    </a:lnTo>
                    <a:lnTo>
                      <a:pt x="128" y="47"/>
                    </a:lnTo>
                    <a:lnTo>
                      <a:pt x="124" y="55"/>
                    </a:lnTo>
                    <a:lnTo>
                      <a:pt x="117" y="64"/>
                    </a:lnTo>
                    <a:lnTo>
                      <a:pt x="113" y="70"/>
                    </a:lnTo>
                    <a:lnTo>
                      <a:pt x="113" y="70"/>
                    </a:lnTo>
                    <a:lnTo>
                      <a:pt x="109" y="72"/>
                    </a:lnTo>
                    <a:lnTo>
                      <a:pt x="102" y="70"/>
                    </a:lnTo>
                    <a:lnTo>
                      <a:pt x="94" y="68"/>
                    </a:lnTo>
                    <a:lnTo>
                      <a:pt x="87" y="64"/>
                    </a:lnTo>
                    <a:lnTo>
                      <a:pt x="87" y="64"/>
                    </a:lnTo>
                    <a:lnTo>
                      <a:pt x="79" y="60"/>
                    </a:lnTo>
                    <a:lnTo>
                      <a:pt x="70" y="60"/>
                    </a:lnTo>
                    <a:lnTo>
                      <a:pt x="60" y="64"/>
                    </a:lnTo>
                    <a:lnTo>
                      <a:pt x="51" y="70"/>
                    </a:lnTo>
                    <a:lnTo>
                      <a:pt x="51" y="70"/>
                    </a:lnTo>
                    <a:lnTo>
                      <a:pt x="45" y="81"/>
                    </a:lnTo>
                    <a:lnTo>
                      <a:pt x="43" y="92"/>
                    </a:lnTo>
                    <a:lnTo>
                      <a:pt x="43" y="100"/>
                    </a:lnTo>
                    <a:lnTo>
                      <a:pt x="49" y="106"/>
                    </a:lnTo>
                    <a:lnTo>
                      <a:pt x="49" y="106"/>
                    </a:lnTo>
                    <a:lnTo>
                      <a:pt x="51" y="111"/>
                    </a:lnTo>
                    <a:lnTo>
                      <a:pt x="53" y="115"/>
                    </a:lnTo>
                    <a:lnTo>
                      <a:pt x="55" y="126"/>
                    </a:lnTo>
                    <a:lnTo>
                      <a:pt x="55" y="136"/>
                    </a:lnTo>
                    <a:lnTo>
                      <a:pt x="53" y="143"/>
                    </a:lnTo>
                    <a:lnTo>
                      <a:pt x="53" y="143"/>
                    </a:lnTo>
                    <a:lnTo>
                      <a:pt x="49" y="147"/>
                    </a:lnTo>
                    <a:lnTo>
                      <a:pt x="43" y="149"/>
                    </a:lnTo>
                    <a:lnTo>
                      <a:pt x="36" y="151"/>
                    </a:lnTo>
                    <a:lnTo>
                      <a:pt x="28" y="149"/>
                    </a:lnTo>
                    <a:lnTo>
                      <a:pt x="28" y="149"/>
                    </a:lnTo>
                    <a:lnTo>
                      <a:pt x="19" y="151"/>
                    </a:lnTo>
                    <a:lnTo>
                      <a:pt x="11" y="155"/>
                    </a:lnTo>
                    <a:lnTo>
                      <a:pt x="4" y="164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0" y="185"/>
                    </a:lnTo>
                    <a:lnTo>
                      <a:pt x="2" y="196"/>
                    </a:lnTo>
                    <a:lnTo>
                      <a:pt x="9" y="204"/>
                    </a:lnTo>
                    <a:lnTo>
                      <a:pt x="15" y="207"/>
                    </a:lnTo>
                    <a:lnTo>
                      <a:pt x="15" y="207"/>
                    </a:lnTo>
                    <a:lnTo>
                      <a:pt x="23" y="211"/>
                    </a:lnTo>
                    <a:lnTo>
                      <a:pt x="30" y="215"/>
                    </a:lnTo>
                    <a:lnTo>
                      <a:pt x="34" y="219"/>
                    </a:lnTo>
                    <a:lnTo>
                      <a:pt x="36" y="224"/>
                    </a:lnTo>
                    <a:lnTo>
                      <a:pt x="36" y="224"/>
                    </a:lnTo>
                    <a:lnTo>
                      <a:pt x="36" y="232"/>
                    </a:lnTo>
                    <a:lnTo>
                      <a:pt x="32" y="241"/>
                    </a:lnTo>
                    <a:lnTo>
                      <a:pt x="26" y="249"/>
                    </a:lnTo>
                    <a:lnTo>
                      <a:pt x="21" y="253"/>
                    </a:lnTo>
                    <a:lnTo>
                      <a:pt x="19" y="256"/>
                    </a:lnTo>
                    <a:lnTo>
                      <a:pt x="19" y="256"/>
                    </a:lnTo>
                    <a:lnTo>
                      <a:pt x="11" y="260"/>
                    </a:lnTo>
                    <a:lnTo>
                      <a:pt x="6" y="268"/>
                    </a:lnTo>
                    <a:lnTo>
                      <a:pt x="6" y="279"/>
                    </a:lnTo>
                    <a:lnTo>
                      <a:pt x="6" y="290"/>
                    </a:lnTo>
                    <a:lnTo>
                      <a:pt x="6" y="290"/>
                    </a:lnTo>
                    <a:lnTo>
                      <a:pt x="13" y="300"/>
                    </a:lnTo>
                    <a:lnTo>
                      <a:pt x="19" y="307"/>
                    </a:lnTo>
                    <a:lnTo>
                      <a:pt x="28" y="311"/>
                    </a:lnTo>
                    <a:lnTo>
                      <a:pt x="36" y="311"/>
                    </a:lnTo>
                    <a:lnTo>
                      <a:pt x="36" y="311"/>
                    </a:lnTo>
                    <a:lnTo>
                      <a:pt x="41" y="311"/>
                    </a:lnTo>
                    <a:lnTo>
                      <a:pt x="47" y="311"/>
                    </a:lnTo>
                    <a:lnTo>
                      <a:pt x="55" y="315"/>
                    </a:lnTo>
                    <a:lnTo>
                      <a:pt x="66" y="319"/>
                    </a:lnTo>
                    <a:lnTo>
                      <a:pt x="70" y="326"/>
                    </a:lnTo>
                    <a:lnTo>
                      <a:pt x="70" y="326"/>
                    </a:lnTo>
                    <a:lnTo>
                      <a:pt x="72" y="330"/>
                    </a:lnTo>
                    <a:lnTo>
                      <a:pt x="70" y="336"/>
                    </a:lnTo>
                    <a:lnTo>
                      <a:pt x="68" y="343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0" y="358"/>
                    </a:lnTo>
                    <a:lnTo>
                      <a:pt x="60" y="368"/>
                    </a:lnTo>
                    <a:lnTo>
                      <a:pt x="64" y="377"/>
                    </a:lnTo>
                    <a:lnTo>
                      <a:pt x="70" y="385"/>
                    </a:lnTo>
                    <a:lnTo>
                      <a:pt x="70" y="385"/>
                    </a:lnTo>
                    <a:lnTo>
                      <a:pt x="81" y="392"/>
                    </a:lnTo>
                    <a:lnTo>
                      <a:pt x="92" y="396"/>
                    </a:lnTo>
                    <a:lnTo>
                      <a:pt x="100" y="394"/>
                    </a:lnTo>
                    <a:lnTo>
                      <a:pt x="107" y="390"/>
                    </a:lnTo>
                    <a:lnTo>
                      <a:pt x="107" y="390"/>
                    </a:lnTo>
                    <a:lnTo>
                      <a:pt x="111" y="387"/>
                    </a:lnTo>
                    <a:lnTo>
                      <a:pt x="115" y="385"/>
                    </a:lnTo>
                    <a:lnTo>
                      <a:pt x="126" y="383"/>
                    </a:lnTo>
                    <a:lnTo>
                      <a:pt x="136" y="383"/>
                    </a:lnTo>
                    <a:lnTo>
                      <a:pt x="143" y="385"/>
                    </a:lnTo>
                    <a:lnTo>
                      <a:pt x="143" y="385"/>
                    </a:lnTo>
                    <a:lnTo>
                      <a:pt x="147" y="387"/>
                    </a:lnTo>
                    <a:lnTo>
                      <a:pt x="149" y="394"/>
                    </a:lnTo>
                    <a:lnTo>
                      <a:pt x="151" y="402"/>
                    </a:lnTo>
                    <a:lnTo>
                      <a:pt x="151" y="411"/>
                    </a:lnTo>
                    <a:lnTo>
                      <a:pt x="151" y="411"/>
                    </a:lnTo>
                    <a:lnTo>
                      <a:pt x="151" y="419"/>
                    </a:lnTo>
                    <a:lnTo>
                      <a:pt x="156" y="428"/>
                    </a:lnTo>
                    <a:lnTo>
                      <a:pt x="164" y="434"/>
                    </a:lnTo>
                    <a:lnTo>
                      <a:pt x="175" y="439"/>
                    </a:lnTo>
                    <a:lnTo>
                      <a:pt x="175" y="439"/>
                    </a:lnTo>
                    <a:lnTo>
                      <a:pt x="185" y="439"/>
                    </a:lnTo>
                    <a:lnTo>
                      <a:pt x="196" y="436"/>
                    </a:lnTo>
                    <a:lnTo>
                      <a:pt x="204" y="430"/>
                    </a:lnTo>
                    <a:lnTo>
                      <a:pt x="209" y="422"/>
                    </a:lnTo>
                    <a:lnTo>
                      <a:pt x="209" y="422"/>
                    </a:lnTo>
                    <a:lnTo>
                      <a:pt x="209" y="417"/>
                    </a:lnTo>
                    <a:lnTo>
                      <a:pt x="213" y="415"/>
                    </a:lnTo>
                    <a:lnTo>
                      <a:pt x="222" y="407"/>
                    </a:lnTo>
                    <a:lnTo>
                      <a:pt x="230" y="402"/>
                    </a:lnTo>
                    <a:lnTo>
                      <a:pt x="236" y="400"/>
                    </a:lnTo>
                    <a:lnTo>
                      <a:pt x="236" y="400"/>
                    </a:lnTo>
                    <a:lnTo>
                      <a:pt x="243" y="402"/>
                    </a:lnTo>
                    <a:lnTo>
                      <a:pt x="247" y="405"/>
                    </a:lnTo>
                    <a:lnTo>
                      <a:pt x="251" y="411"/>
                    </a:lnTo>
                    <a:lnTo>
                      <a:pt x="256" y="419"/>
                    </a:lnTo>
                    <a:lnTo>
                      <a:pt x="256" y="419"/>
                    </a:lnTo>
                    <a:lnTo>
                      <a:pt x="260" y="426"/>
                    </a:lnTo>
                    <a:lnTo>
                      <a:pt x="268" y="430"/>
                    </a:lnTo>
                    <a:lnTo>
                      <a:pt x="279" y="432"/>
                    </a:lnTo>
                    <a:lnTo>
                      <a:pt x="290" y="430"/>
                    </a:lnTo>
                    <a:lnTo>
                      <a:pt x="290" y="430"/>
                    </a:lnTo>
                    <a:lnTo>
                      <a:pt x="300" y="426"/>
                    </a:lnTo>
                    <a:lnTo>
                      <a:pt x="309" y="417"/>
                    </a:lnTo>
                    <a:lnTo>
                      <a:pt x="311" y="409"/>
                    </a:lnTo>
                    <a:lnTo>
                      <a:pt x="311" y="400"/>
                    </a:lnTo>
                    <a:lnTo>
                      <a:pt x="311" y="400"/>
                    </a:lnTo>
                    <a:lnTo>
                      <a:pt x="311" y="396"/>
                    </a:lnTo>
                    <a:lnTo>
                      <a:pt x="311" y="392"/>
                    </a:lnTo>
                    <a:lnTo>
                      <a:pt x="315" y="381"/>
                    </a:lnTo>
                    <a:lnTo>
                      <a:pt x="319" y="373"/>
                    </a:lnTo>
                    <a:lnTo>
                      <a:pt x="326" y="368"/>
                    </a:lnTo>
                    <a:lnTo>
                      <a:pt x="326" y="368"/>
                    </a:lnTo>
                    <a:lnTo>
                      <a:pt x="330" y="366"/>
                    </a:lnTo>
                    <a:lnTo>
                      <a:pt x="337" y="366"/>
                    </a:lnTo>
                    <a:lnTo>
                      <a:pt x="345" y="370"/>
                    </a:lnTo>
                    <a:lnTo>
                      <a:pt x="351" y="375"/>
                    </a:lnTo>
                    <a:lnTo>
                      <a:pt x="351" y="375"/>
                    </a:lnTo>
                    <a:lnTo>
                      <a:pt x="358" y="379"/>
                    </a:lnTo>
                    <a:lnTo>
                      <a:pt x="368" y="379"/>
                    </a:lnTo>
                    <a:lnTo>
                      <a:pt x="377" y="375"/>
                    </a:lnTo>
                    <a:lnTo>
                      <a:pt x="385" y="366"/>
                    </a:lnTo>
                    <a:lnTo>
                      <a:pt x="385" y="366"/>
                    </a:lnTo>
                    <a:lnTo>
                      <a:pt x="392" y="358"/>
                    </a:lnTo>
                    <a:lnTo>
                      <a:pt x="396" y="347"/>
                    </a:lnTo>
                    <a:lnTo>
                      <a:pt x="394" y="339"/>
                    </a:lnTo>
                    <a:lnTo>
                      <a:pt x="390" y="330"/>
                    </a:lnTo>
                    <a:lnTo>
                      <a:pt x="390" y="330"/>
                    </a:lnTo>
                    <a:lnTo>
                      <a:pt x="388" y="328"/>
                    </a:lnTo>
                    <a:lnTo>
                      <a:pt x="385" y="322"/>
                    </a:lnTo>
                    <a:lnTo>
                      <a:pt x="383" y="313"/>
                    </a:lnTo>
                    <a:lnTo>
                      <a:pt x="383" y="302"/>
                    </a:lnTo>
                    <a:lnTo>
                      <a:pt x="385" y="294"/>
                    </a:lnTo>
                    <a:lnTo>
                      <a:pt x="385" y="294"/>
                    </a:lnTo>
                    <a:lnTo>
                      <a:pt x="390" y="290"/>
                    </a:lnTo>
                    <a:lnTo>
                      <a:pt x="394" y="287"/>
                    </a:lnTo>
                    <a:lnTo>
                      <a:pt x="403" y="287"/>
                    </a:lnTo>
                    <a:lnTo>
                      <a:pt x="411" y="287"/>
                    </a:lnTo>
                    <a:lnTo>
                      <a:pt x="411" y="287"/>
                    </a:lnTo>
                    <a:lnTo>
                      <a:pt x="420" y="287"/>
                    </a:lnTo>
                    <a:lnTo>
                      <a:pt x="428" y="283"/>
                    </a:lnTo>
                    <a:lnTo>
                      <a:pt x="434" y="275"/>
                    </a:lnTo>
                    <a:lnTo>
                      <a:pt x="439" y="264"/>
                    </a:lnTo>
                    <a:lnTo>
                      <a:pt x="439" y="264"/>
                    </a:lnTo>
                    <a:lnTo>
                      <a:pt x="439" y="251"/>
                    </a:lnTo>
                    <a:lnTo>
                      <a:pt x="437" y="241"/>
                    </a:lnTo>
                    <a:lnTo>
                      <a:pt x="430" y="234"/>
                    </a:lnTo>
                    <a:lnTo>
                      <a:pt x="424" y="230"/>
                    </a:lnTo>
                    <a:lnTo>
                      <a:pt x="424" y="230"/>
                    </a:lnTo>
                    <a:lnTo>
                      <a:pt x="420" y="228"/>
                    </a:lnTo>
                    <a:lnTo>
                      <a:pt x="415" y="226"/>
                    </a:lnTo>
                    <a:lnTo>
                      <a:pt x="409" y="217"/>
                    </a:lnTo>
                    <a:lnTo>
                      <a:pt x="403" y="209"/>
                    </a:lnTo>
                    <a:lnTo>
                      <a:pt x="400" y="202"/>
                    </a:lnTo>
                    <a:lnTo>
                      <a:pt x="400" y="202"/>
                    </a:lnTo>
                    <a:lnTo>
                      <a:pt x="403" y="196"/>
                    </a:lnTo>
                    <a:lnTo>
                      <a:pt x="407" y="192"/>
                    </a:lnTo>
                    <a:lnTo>
                      <a:pt x="413" y="185"/>
                    </a:lnTo>
                    <a:lnTo>
                      <a:pt x="420" y="183"/>
                    </a:lnTo>
                    <a:lnTo>
                      <a:pt x="420" y="183"/>
                    </a:lnTo>
                    <a:lnTo>
                      <a:pt x="428" y="177"/>
                    </a:lnTo>
                    <a:lnTo>
                      <a:pt x="432" y="170"/>
                    </a:lnTo>
                    <a:lnTo>
                      <a:pt x="432" y="160"/>
                    </a:lnTo>
                    <a:lnTo>
                      <a:pt x="430" y="147"/>
                    </a:lnTo>
                    <a:lnTo>
                      <a:pt x="430" y="147"/>
                    </a:lnTo>
                    <a:lnTo>
                      <a:pt x="426" y="138"/>
                    </a:lnTo>
                    <a:lnTo>
                      <a:pt x="417" y="130"/>
                    </a:lnTo>
                    <a:lnTo>
                      <a:pt x="409" y="126"/>
                    </a:lnTo>
                    <a:lnTo>
                      <a:pt x="400" y="126"/>
                    </a:lnTo>
                    <a:lnTo>
                      <a:pt x="400" y="126"/>
                    </a:lnTo>
                    <a:lnTo>
                      <a:pt x="396" y="128"/>
                    </a:lnTo>
                    <a:lnTo>
                      <a:pt x="392" y="128"/>
                    </a:lnTo>
                    <a:lnTo>
                      <a:pt x="381" y="124"/>
                    </a:lnTo>
                    <a:lnTo>
                      <a:pt x="373" y="117"/>
                    </a:lnTo>
                    <a:lnTo>
                      <a:pt x="368" y="113"/>
                    </a:lnTo>
                    <a:lnTo>
                      <a:pt x="368" y="113"/>
                    </a:lnTo>
                    <a:lnTo>
                      <a:pt x="366" y="109"/>
                    </a:lnTo>
                    <a:lnTo>
                      <a:pt x="366" y="100"/>
                    </a:lnTo>
                    <a:lnTo>
                      <a:pt x="371" y="94"/>
                    </a:lnTo>
                    <a:lnTo>
                      <a:pt x="375" y="87"/>
                    </a:lnTo>
                    <a:lnTo>
                      <a:pt x="375" y="87"/>
                    </a:lnTo>
                    <a:lnTo>
                      <a:pt x="379" y="79"/>
                    </a:lnTo>
                    <a:lnTo>
                      <a:pt x="379" y="70"/>
                    </a:lnTo>
                    <a:lnTo>
                      <a:pt x="375" y="60"/>
                    </a:lnTo>
                    <a:lnTo>
                      <a:pt x="366" y="51"/>
                    </a:lnTo>
                    <a:lnTo>
                      <a:pt x="366" y="51"/>
                    </a:lnTo>
                    <a:lnTo>
                      <a:pt x="358" y="45"/>
                    </a:lnTo>
                    <a:lnTo>
                      <a:pt x="347" y="43"/>
                    </a:lnTo>
                    <a:lnTo>
                      <a:pt x="339" y="43"/>
                    </a:lnTo>
                    <a:lnTo>
                      <a:pt x="330" y="49"/>
                    </a:lnTo>
                    <a:lnTo>
                      <a:pt x="330" y="49"/>
                    </a:lnTo>
                    <a:lnTo>
                      <a:pt x="328" y="51"/>
                    </a:lnTo>
                    <a:lnTo>
                      <a:pt x="324" y="53"/>
                    </a:lnTo>
                    <a:lnTo>
                      <a:pt x="313" y="55"/>
                    </a:lnTo>
                    <a:lnTo>
                      <a:pt x="302" y="53"/>
                    </a:lnTo>
                    <a:lnTo>
                      <a:pt x="296" y="53"/>
                    </a:lnTo>
                    <a:lnTo>
                      <a:pt x="296" y="53"/>
                    </a:lnTo>
                    <a:lnTo>
                      <a:pt x="292" y="49"/>
                    </a:lnTo>
                    <a:lnTo>
                      <a:pt x="288" y="43"/>
                    </a:lnTo>
                    <a:lnTo>
                      <a:pt x="288" y="36"/>
                    </a:lnTo>
                    <a:lnTo>
                      <a:pt x="288" y="28"/>
                    </a:lnTo>
                    <a:lnTo>
                      <a:pt x="288" y="28"/>
                    </a:lnTo>
                    <a:lnTo>
                      <a:pt x="288" y="17"/>
                    </a:lnTo>
                    <a:lnTo>
                      <a:pt x="283" y="11"/>
                    </a:lnTo>
                    <a:lnTo>
                      <a:pt x="275" y="4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51" y="0"/>
                    </a:lnTo>
                    <a:lnTo>
                      <a:pt x="243" y="2"/>
                    </a:lnTo>
                    <a:lnTo>
                      <a:pt x="234" y="6"/>
                    </a:lnTo>
                    <a:lnTo>
                      <a:pt x="230" y="15"/>
                    </a:lnTo>
                    <a:lnTo>
                      <a:pt x="230" y="15"/>
                    </a:lnTo>
                    <a:close/>
                    <a:moveTo>
                      <a:pt x="345" y="245"/>
                    </a:moveTo>
                    <a:lnTo>
                      <a:pt x="345" y="245"/>
                    </a:lnTo>
                    <a:lnTo>
                      <a:pt x="341" y="258"/>
                    </a:lnTo>
                    <a:lnTo>
                      <a:pt x="337" y="268"/>
                    </a:lnTo>
                    <a:lnTo>
                      <a:pt x="326" y="292"/>
                    </a:lnTo>
                    <a:lnTo>
                      <a:pt x="309" y="311"/>
                    </a:lnTo>
                    <a:lnTo>
                      <a:pt x="290" y="326"/>
                    </a:lnTo>
                    <a:lnTo>
                      <a:pt x="268" y="336"/>
                    </a:lnTo>
                    <a:lnTo>
                      <a:pt x="245" y="345"/>
                    </a:lnTo>
                    <a:lnTo>
                      <a:pt x="219" y="347"/>
                    </a:lnTo>
                    <a:lnTo>
                      <a:pt x="207" y="347"/>
                    </a:lnTo>
                    <a:lnTo>
                      <a:pt x="194" y="345"/>
                    </a:lnTo>
                    <a:lnTo>
                      <a:pt x="194" y="345"/>
                    </a:lnTo>
                    <a:lnTo>
                      <a:pt x="181" y="341"/>
                    </a:lnTo>
                    <a:lnTo>
                      <a:pt x="168" y="336"/>
                    </a:lnTo>
                    <a:lnTo>
                      <a:pt x="147" y="324"/>
                    </a:lnTo>
                    <a:lnTo>
                      <a:pt x="128" y="309"/>
                    </a:lnTo>
                    <a:lnTo>
                      <a:pt x="113" y="290"/>
                    </a:lnTo>
                    <a:lnTo>
                      <a:pt x="100" y="268"/>
                    </a:lnTo>
                    <a:lnTo>
                      <a:pt x="94" y="245"/>
                    </a:lnTo>
                    <a:lnTo>
                      <a:pt x="92" y="219"/>
                    </a:lnTo>
                    <a:lnTo>
                      <a:pt x="92" y="207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6" y="181"/>
                    </a:lnTo>
                    <a:lnTo>
                      <a:pt x="100" y="168"/>
                    </a:lnTo>
                    <a:lnTo>
                      <a:pt x="113" y="147"/>
                    </a:lnTo>
                    <a:lnTo>
                      <a:pt x="130" y="128"/>
                    </a:lnTo>
                    <a:lnTo>
                      <a:pt x="149" y="113"/>
                    </a:lnTo>
                    <a:lnTo>
                      <a:pt x="170" y="100"/>
                    </a:lnTo>
                    <a:lnTo>
                      <a:pt x="194" y="94"/>
                    </a:lnTo>
                    <a:lnTo>
                      <a:pt x="219" y="92"/>
                    </a:lnTo>
                    <a:lnTo>
                      <a:pt x="232" y="92"/>
                    </a:lnTo>
                    <a:lnTo>
                      <a:pt x="245" y="94"/>
                    </a:lnTo>
                    <a:lnTo>
                      <a:pt x="245" y="94"/>
                    </a:lnTo>
                    <a:lnTo>
                      <a:pt x="258" y="96"/>
                    </a:lnTo>
                    <a:lnTo>
                      <a:pt x="268" y="100"/>
                    </a:lnTo>
                    <a:lnTo>
                      <a:pt x="292" y="113"/>
                    </a:lnTo>
                    <a:lnTo>
                      <a:pt x="311" y="128"/>
                    </a:lnTo>
                    <a:lnTo>
                      <a:pt x="326" y="147"/>
                    </a:lnTo>
                    <a:lnTo>
                      <a:pt x="337" y="170"/>
                    </a:lnTo>
                    <a:lnTo>
                      <a:pt x="345" y="194"/>
                    </a:lnTo>
                    <a:lnTo>
                      <a:pt x="347" y="219"/>
                    </a:lnTo>
                    <a:lnTo>
                      <a:pt x="347" y="232"/>
                    </a:lnTo>
                    <a:lnTo>
                      <a:pt x="345" y="245"/>
                    </a:lnTo>
                    <a:lnTo>
                      <a:pt x="345" y="245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5" name="Freeform 27"/>
              <p:cNvSpPr>
                <a:spLocks noEditPoints="1"/>
              </p:cNvSpPr>
              <p:nvPr/>
            </p:nvSpPr>
            <p:spPr bwMode="auto">
              <a:xfrm>
                <a:off x="7937500" y="3248025"/>
                <a:ext cx="1084262" cy="1081087"/>
              </a:xfrm>
              <a:custGeom>
                <a:avLst/>
                <a:gdLst>
                  <a:gd name="T0" fmla="*/ 315 w 683"/>
                  <a:gd name="T1" fmla="*/ 58 h 681"/>
                  <a:gd name="T2" fmla="*/ 283 w 683"/>
                  <a:gd name="T3" fmla="*/ 24 h 681"/>
                  <a:gd name="T4" fmla="*/ 232 w 683"/>
                  <a:gd name="T5" fmla="*/ 13 h 681"/>
                  <a:gd name="T6" fmla="*/ 198 w 683"/>
                  <a:gd name="T7" fmla="*/ 45 h 681"/>
                  <a:gd name="T8" fmla="*/ 185 w 683"/>
                  <a:gd name="T9" fmla="*/ 102 h 681"/>
                  <a:gd name="T10" fmla="*/ 136 w 683"/>
                  <a:gd name="T11" fmla="*/ 98 h 681"/>
                  <a:gd name="T12" fmla="*/ 87 w 683"/>
                  <a:gd name="T13" fmla="*/ 105 h 681"/>
                  <a:gd name="T14" fmla="*/ 68 w 683"/>
                  <a:gd name="T15" fmla="*/ 149 h 681"/>
                  <a:gd name="T16" fmla="*/ 87 w 683"/>
                  <a:gd name="T17" fmla="*/ 196 h 681"/>
                  <a:gd name="T18" fmla="*/ 42 w 683"/>
                  <a:gd name="T19" fmla="*/ 234 h 681"/>
                  <a:gd name="T20" fmla="*/ 8 w 683"/>
                  <a:gd name="T21" fmla="*/ 256 h 681"/>
                  <a:gd name="T22" fmla="*/ 4 w 683"/>
                  <a:gd name="T23" fmla="*/ 307 h 681"/>
                  <a:gd name="T24" fmla="*/ 49 w 683"/>
                  <a:gd name="T25" fmla="*/ 334 h 681"/>
                  <a:gd name="T26" fmla="*/ 36 w 683"/>
                  <a:gd name="T27" fmla="*/ 394 h 681"/>
                  <a:gd name="T28" fmla="*/ 10 w 683"/>
                  <a:gd name="T29" fmla="*/ 426 h 681"/>
                  <a:gd name="T30" fmla="*/ 25 w 683"/>
                  <a:gd name="T31" fmla="*/ 475 h 681"/>
                  <a:gd name="T32" fmla="*/ 66 w 683"/>
                  <a:gd name="T33" fmla="*/ 483 h 681"/>
                  <a:gd name="T34" fmla="*/ 112 w 683"/>
                  <a:gd name="T35" fmla="*/ 524 h 681"/>
                  <a:gd name="T36" fmla="*/ 93 w 683"/>
                  <a:gd name="T37" fmla="*/ 573 h 681"/>
                  <a:gd name="T38" fmla="*/ 127 w 683"/>
                  <a:gd name="T39" fmla="*/ 611 h 681"/>
                  <a:gd name="T40" fmla="*/ 168 w 683"/>
                  <a:gd name="T41" fmla="*/ 607 h 681"/>
                  <a:gd name="T42" fmla="*/ 230 w 683"/>
                  <a:gd name="T43" fmla="*/ 605 h 681"/>
                  <a:gd name="T44" fmla="*/ 238 w 683"/>
                  <a:gd name="T45" fmla="*/ 660 h 681"/>
                  <a:gd name="T46" fmla="*/ 283 w 683"/>
                  <a:gd name="T47" fmla="*/ 681 h 681"/>
                  <a:gd name="T48" fmla="*/ 323 w 683"/>
                  <a:gd name="T49" fmla="*/ 658 h 681"/>
                  <a:gd name="T50" fmla="*/ 368 w 683"/>
                  <a:gd name="T51" fmla="*/ 624 h 681"/>
                  <a:gd name="T52" fmla="*/ 406 w 683"/>
                  <a:gd name="T53" fmla="*/ 664 h 681"/>
                  <a:gd name="T54" fmla="*/ 451 w 683"/>
                  <a:gd name="T55" fmla="*/ 671 h 681"/>
                  <a:gd name="T56" fmla="*/ 485 w 683"/>
                  <a:gd name="T57" fmla="*/ 630 h 681"/>
                  <a:gd name="T58" fmla="*/ 506 w 683"/>
                  <a:gd name="T59" fmla="*/ 573 h 681"/>
                  <a:gd name="T60" fmla="*/ 553 w 683"/>
                  <a:gd name="T61" fmla="*/ 588 h 681"/>
                  <a:gd name="T62" fmla="*/ 602 w 683"/>
                  <a:gd name="T63" fmla="*/ 571 h 681"/>
                  <a:gd name="T64" fmla="*/ 615 w 683"/>
                  <a:gd name="T65" fmla="*/ 526 h 681"/>
                  <a:gd name="T66" fmla="*/ 598 w 683"/>
                  <a:gd name="T67" fmla="*/ 471 h 681"/>
                  <a:gd name="T68" fmla="*/ 641 w 683"/>
                  <a:gd name="T69" fmla="*/ 447 h 681"/>
                  <a:gd name="T70" fmla="*/ 679 w 683"/>
                  <a:gd name="T71" fmla="*/ 420 h 681"/>
                  <a:gd name="T72" fmla="*/ 675 w 683"/>
                  <a:gd name="T73" fmla="*/ 371 h 681"/>
                  <a:gd name="T74" fmla="*/ 634 w 683"/>
                  <a:gd name="T75" fmla="*/ 339 h 681"/>
                  <a:gd name="T76" fmla="*/ 653 w 683"/>
                  <a:gd name="T77" fmla="*/ 285 h 681"/>
                  <a:gd name="T78" fmla="*/ 675 w 683"/>
                  <a:gd name="T79" fmla="*/ 249 h 681"/>
                  <a:gd name="T80" fmla="*/ 651 w 683"/>
                  <a:gd name="T81" fmla="*/ 202 h 681"/>
                  <a:gd name="T82" fmla="*/ 611 w 683"/>
                  <a:gd name="T83" fmla="*/ 198 h 681"/>
                  <a:gd name="T84" fmla="*/ 577 w 683"/>
                  <a:gd name="T85" fmla="*/ 147 h 681"/>
                  <a:gd name="T86" fmla="*/ 587 w 683"/>
                  <a:gd name="T87" fmla="*/ 102 h 681"/>
                  <a:gd name="T88" fmla="*/ 549 w 683"/>
                  <a:gd name="T89" fmla="*/ 68 h 681"/>
                  <a:gd name="T90" fmla="*/ 511 w 683"/>
                  <a:gd name="T91" fmla="*/ 81 h 681"/>
                  <a:gd name="T92" fmla="*/ 449 w 683"/>
                  <a:gd name="T93" fmla="*/ 68 h 681"/>
                  <a:gd name="T94" fmla="*/ 440 w 683"/>
                  <a:gd name="T95" fmla="*/ 17 h 681"/>
                  <a:gd name="T96" fmla="*/ 394 w 683"/>
                  <a:gd name="T97" fmla="*/ 0 h 681"/>
                  <a:gd name="T98" fmla="*/ 359 w 683"/>
                  <a:gd name="T99" fmla="*/ 24 h 681"/>
                  <a:gd name="T100" fmla="*/ 494 w 683"/>
                  <a:gd name="T101" fmla="*/ 469 h 681"/>
                  <a:gd name="T102" fmla="*/ 381 w 683"/>
                  <a:gd name="T103" fmla="*/ 537 h 681"/>
                  <a:gd name="T104" fmla="*/ 264 w 683"/>
                  <a:gd name="T105" fmla="*/ 524 h 681"/>
                  <a:gd name="T106" fmla="*/ 166 w 683"/>
                  <a:gd name="T107" fmla="*/ 435 h 681"/>
                  <a:gd name="T108" fmla="*/ 146 w 683"/>
                  <a:gd name="T109" fmla="*/ 303 h 681"/>
                  <a:gd name="T110" fmla="*/ 202 w 683"/>
                  <a:gd name="T111" fmla="*/ 198 h 681"/>
                  <a:gd name="T112" fmla="*/ 321 w 683"/>
                  <a:gd name="T113" fmla="*/ 143 h 681"/>
                  <a:gd name="T114" fmla="*/ 438 w 683"/>
                  <a:gd name="T115" fmla="*/ 166 h 681"/>
                  <a:gd name="T116" fmla="*/ 526 w 683"/>
                  <a:gd name="T117" fmla="*/ 264 h 681"/>
                  <a:gd name="T118" fmla="*/ 536 w 683"/>
                  <a:gd name="T119" fmla="*/ 381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83" h="681">
                    <a:moveTo>
                      <a:pt x="359" y="24"/>
                    </a:moveTo>
                    <a:lnTo>
                      <a:pt x="359" y="24"/>
                    </a:lnTo>
                    <a:lnTo>
                      <a:pt x="357" y="30"/>
                    </a:lnTo>
                    <a:lnTo>
                      <a:pt x="353" y="36"/>
                    </a:lnTo>
                    <a:lnTo>
                      <a:pt x="340" y="47"/>
                    </a:lnTo>
                    <a:lnTo>
                      <a:pt x="325" y="56"/>
                    </a:lnTo>
                    <a:lnTo>
                      <a:pt x="315" y="58"/>
                    </a:lnTo>
                    <a:lnTo>
                      <a:pt x="315" y="58"/>
                    </a:lnTo>
                    <a:lnTo>
                      <a:pt x="306" y="58"/>
                    </a:lnTo>
                    <a:lnTo>
                      <a:pt x="298" y="51"/>
                    </a:lnTo>
                    <a:lnTo>
                      <a:pt x="291" y="41"/>
                    </a:lnTo>
                    <a:lnTo>
                      <a:pt x="285" y="30"/>
                    </a:lnTo>
                    <a:lnTo>
                      <a:pt x="285" y="30"/>
                    </a:lnTo>
                    <a:lnTo>
                      <a:pt x="283" y="24"/>
                    </a:lnTo>
                    <a:lnTo>
                      <a:pt x="276" y="17"/>
                    </a:lnTo>
                    <a:lnTo>
                      <a:pt x="272" y="13"/>
                    </a:lnTo>
                    <a:lnTo>
                      <a:pt x="266" y="11"/>
                    </a:lnTo>
                    <a:lnTo>
                      <a:pt x="257" y="9"/>
                    </a:lnTo>
                    <a:lnTo>
                      <a:pt x="249" y="9"/>
                    </a:lnTo>
                    <a:lnTo>
                      <a:pt x="240" y="11"/>
                    </a:lnTo>
                    <a:lnTo>
                      <a:pt x="232" y="13"/>
                    </a:lnTo>
                    <a:lnTo>
                      <a:pt x="232" y="13"/>
                    </a:lnTo>
                    <a:lnTo>
                      <a:pt x="223" y="15"/>
                    </a:lnTo>
                    <a:lnTo>
                      <a:pt x="215" y="19"/>
                    </a:lnTo>
                    <a:lnTo>
                      <a:pt x="208" y="26"/>
                    </a:lnTo>
                    <a:lnTo>
                      <a:pt x="204" y="32"/>
                    </a:lnTo>
                    <a:lnTo>
                      <a:pt x="200" y="39"/>
                    </a:lnTo>
                    <a:lnTo>
                      <a:pt x="198" y="45"/>
                    </a:lnTo>
                    <a:lnTo>
                      <a:pt x="198" y="51"/>
                    </a:lnTo>
                    <a:lnTo>
                      <a:pt x="198" y="58"/>
                    </a:lnTo>
                    <a:lnTo>
                      <a:pt x="198" y="58"/>
                    </a:lnTo>
                    <a:lnTo>
                      <a:pt x="200" y="64"/>
                    </a:lnTo>
                    <a:lnTo>
                      <a:pt x="198" y="73"/>
                    </a:lnTo>
                    <a:lnTo>
                      <a:pt x="193" y="87"/>
                    </a:lnTo>
                    <a:lnTo>
                      <a:pt x="185" y="102"/>
                    </a:lnTo>
                    <a:lnTo>
                      <a:pt x="176" y="109"/>
                    </a:lnTo>
                    <a:lnTo>
                      <a:pt x="176" y="109"/>
                    </a:lnTo>
                    <a:lnTo>
                      <a:pt x="168" y="113"/>
                    </a:lnTo>
                    <a:lnTo>
                      <a:pt x="159" y="111"/>
                    </a:lnTo>
                    <a:lnTo>
                      <a:pt x="146" y="107"/>
                    </a:lnTo>
                    <a:lnTo>
                      <a:pt x="136" y="98"/>
                    </a:lnTo>
                    <a:lnTo>
                      <a:pt x="136" y="98"/>
                    </a:lnTo>
                    <a:lnTo>
                      <a:pt x="132" y="96"/>
                    </a:lnTo>
                    <a:lnTo>
                      <a:pt x="125" y="94"/>
                    </a:lnTo>
                    <a:lnTo>
                      <a:pt x="117" y="92"/>
                    </a:lnTo>
                    <a:lnTo>
                      <a:pt x="110" y="94"/>
                    </a:lnTo>
                    <a:lnTo>
                      <a:pt x="102" y="96"/>
                    </a:lnTo>
                    <a:lnTo>
                      <a:pt x="95" y="100"/>
                    </a:lnTo>
                    <a:lnTo>
                      <a:pt x="87" y="105"/>
                    </a:lnTo>
                    <a:lnTo>
                      <a:pt x="80" y="111"/>
                    </a:lnTo>
                    <a:lnTo>
                      <a:pt x="80" y="111"/>
                    </a:lnTo>
                    <a:lnTo>
                      <a:pt x="76" y="119"/>
                    </a:lnTo>
                    <a:lnTo>
                      <a:pt x="72" y="126"/>
                    </a:lnTo>
                    <a:lnTo>
                      <a:pt x="68" y="134"/>
                    </a:lnTo>
                    <a:lnTo>
                      <a:pt x="68" y="143"/>
                    </a:lnTo>
                    <a:lnTo>
                      <a:pt x="68" y="149"/>
                    </a:lnTo>
                    <a:lnTo>
                      <a:pt x="68" y="156"/>
                    </a:lnTo>
                    <a:lnTo>
                      <a:pt x="72" y="162"/>
                    </a:lnTo>
                    <a:lnTo>
                      <a:pt x="76" y="168"/>
                    </a:lnTo>
                    <a:lnTo>
                      <a:pt x="76" y="168"/>
                    </a:lnTo>
                    <a:lnTo>
                      <a:pt x="80" y="173"/>
                    </a:lnTo>
                    <a:lnTo>
                      <a:pt x="83" y="179"/>
                    </a:lnTo>
                    <a:lnTo>
                      <a:pt x="87" y="196"/>
                    </a:lnTo>
                    <a:lnTo>
                      <a:pt x="85" y="211"/>
                    </a:lnTo>
                    <a:lnTo>
                      <a:pt x="83" y="224"/>
                    </a:lnTo>
                    <a:lnTo>
                      <a:pt x="83" y="224"/>
                    </a:lnTo>
                    <a:lnTo>
                      <a:pt x="78" y="230"/>
                    </a:lnTo>
                    <a:lnTo>
                      <a:pt x="68" y="234"/>
                    </a:lnTo>
                    <a:lnTo>
                      <a:pt x="57" y="234"/>
                    </a:lnTo>
                    <a:lnTo>
                      <a:pt x="42" y="234"/>
                    </a:lnTo>
                    <a:lnTo>
                      <a:pt x="42" y="234"/>
                    </a:lnTo>
                    <a:lnTo>
                      <a:pt x="36" y="234"/>
                    </a:lnTo>
                    <a:lnTo>
                      <a:pt x="29" y="234"/>
                    </a:lnTo>
                    <a:lnTo>
                      <a:pt x="23" y="239"/>
                    </a:lnTo>
                    <a:lnTo>
                      <a:pt x="17" y="243"/>
                    </a:lnTo>
                    <a:lnTo>
                      <a:pt x="12" y="249"/>
                    </a:lnTo>
                    <a:lnTo>
                      <a:pt x="8" y="256"/>
                    </a:lnTo>
                    <a:lnTo>
                      <a:pt x="4" y="264"/>
                    </a:lnTo>
                    <a:lnTo>
                      <a:pt x="2" y="273"/>
                    </a:lnTo>
                    <a:lnTo>
                      <a:pt x="2" y="273"/>
                    </a:lnTo>
                    <a:lnTo>
                      <a:pt x="0" y="281"/>
                    </a:lnTo>
                    <a:lnTo>
                      <a:pt x="0" y="290"/>
                    </a:lnTo>
                    <a:lnTo>
                      <a:pt x="2" y="298"/>
                    </a:lnTo>
                    <a:lnTo>
                      <a:pt x="4" y="307"/>
                    </a:lnTo>
                    <a:lnTo>
                      <a:pt x="8" y="313"/>
                    </a:lnTo>
                    <a:lnTo>
                      <a:pt x="12" y="317"/>
                    </a:lnTo>
                    <a:lnTo>
                      <a:pt x="19" y="322"/>
                    </a:lnTo>
                    <a:lnTo>
                      <a:pt x="25" y="324"/>
                    </a:lnTo>
                    <a:lnTo>
                      <a:pt x="25" y="324"/>
                    </a:lnTo>
                    <a:lnTo>
                      <a:pt x="38" y="328"/>
                    </a:lnTo>
                    <a:lnTo>
                      <a:pt x="49" y="334"/>
                    </a:lnTo>
                    <a:lnTo>
                      <a:pt x="55" y="341"/>
                    </a:lnTo>
                    <a:lnTo>
                      <a:pt x="57" y="349"/>
                    </a:lnTo>
                    <a:lnTo>
                      <a:pt x="57" y="349"/>
                    </a:lnTo>
                    <a:lnTo>
                      <a:pt x="55" y="360"/>
                    </a:lnTo>
                    <a:lnTo>
                      <a:pt x="51" y="375"/>
                    </a:lnTo>
                    <a:lnTo>
                      <a:pt x="42" y="390"/>
                    </a:lnTo>
                    <a:lnTo>
                      <a:pt x="36" y="394"/>
                    </a:lnTo>
                    <a:lnTo>
                      <a:pt x="29" y="398"/>
                    </a:lnTo>
                    <a:lnTo>
                      <a:pt x="29" y="398"/>
                    </a:lnTo>
                    <a:lnTo>
                      <a:pt x="23" y="400"/>
                    </a:lnTo>
                    <a:lnTo>
                      <a:pt x="19" y="405"/>
                    </a:lnTo>
                    <a:lnTo>
                      <a:pt x="14" y="411"/>
                    </a:lnTo>
                    <a:lnTo>
                      <a:pt x="12" y="417"/>
                    </a:lnTo>
                    <a:lnTo>
                      <a:pt x="10" y="426"/>
                    </a:lnTo>
                    <a:lnTo>
                      <a:pt x="10" y="435"/>
                    </a:lnTo>
                    <a:lnTo>
                      <a:pt x="10" y="443"/>
                    </a:lnTo>
                    <a:lnTo>
                      <a:pt x="12" y="452"/>
                    </a:lnTo>
                    <a:lnTo>
                      <a:pt x="12" y="452"/>
                    </a:lnTo>
                    <a:lnTo>
                      <a:pt x="17" y="460"/>
                    </a:lnTo>
                    <a:lnTo>
                      <a:pt x="21" y="469"/>
                    </a:lnTo>
                    <a:lnTo>
                      <a:pt x="25" y="475"/>
                    </a:lnTo>
                    <a:lnTo>
                      <a:pt x="32" y="479"/>
                    </a:lnTo>
                    <a:lnTo>
                      <a:pt x="38" y="483"/>
                    </a:lnTo>
                    <a:lnTo>
                      <a:pt x="44" y="486"/>
                    </a:lnTo>
                    <a:lnTo>
                      <a:pt x="53" y="486"/>
                    </a:lnTo>
                    <a:lnTo>
                      <a:pt x="59" y="483"/>
                    </a:lnTo>
                    <a:lnTo>
                      <a:pt x="59" y="483"/>
                    </a:lnTo>
                    <a:lnTo>
                      <a:pt x="66" y="483"/>
                    </a:lnTo>
                    <a:lnTo>
                      <a:pt x="72" y="483"/>
                    </a:lnTo>
                    <a:lnTo>
                      <a:pt x="89" y="490"/>
                    </a:lnTo>
                    <a:lnTo>
                      <a:pt x="102" y="498"/>
                    </a:lnTo>
                    <a:lnTo>
                      <a:pt x="110" y="507"/>
                    </a:lnTo>
                    <a:lnTo>
                      <a:pt x="110" y="507"/>
                    </a:lnTo>
                    <a:lnTo>
                      <a:pt x="112" y="513"/>
                    </a:lnTo>
                    <a:lnTo>
                      <a:pt x="112" y="524"/>
                    </a:lnTo>
                    <a:lnTo>
                      <a:pt x="108" y="535"/>
                    </a:lnTo>
                    <a:lnTo>
                      <a:pt x="100" y="545"/>
                    </a:lnTo>
                    <a:lnTo>
                      <a:pt x="100" y="545"/>
                    </a:lnTo>
                    <a:lnTo>
                      <a:pt x="95" y="552"/>
                    </a:lnTo>
                    <a:lnTo>
                      <a:pt x="93" y="558"/>
                    </a:lnTo>
                    <a:lnTo>
                      <a:pt x="93" y="564"/>
                    </a:lnTo>
                    <a:lnTo>
                      <a:pt x="93" y="573"/>
                    </a:lnTo>
                    <a:lnTo>
                      <a:pt x="95" y="579"/>
                    </a:lnTo>
                    <a:lnTo>
                      <a:pt x="100" y="588"/>
                    </a:lnTo>
                    <a:lnTo>
                      <a:pt x="106" y="594"/>
                    </a:lnTo>
                    <a:lnTo>
                      <a:pt x="112" y="601"/>
                    </a:lnTo>
                    <a:lnTo>
                      <a:pt x="112" y="601"/>
                    </a:lnTo>
                    <a:lnTo>
                      <a:pt x="119" y="607"/>
                    </a:lnTo>
                    <a:lnTo>
                      <a:pt x="127" y="611"/>
                    </a:lnTo>
                    <a:lnTo>
                      <a:pt x="134" y="613"/>
                    </a:lnTo>
                    <a:lnTo>
                      <a:pt x="142" y="615"/>
                    </a:lnTo>
                    <a:lnTo>
                      <a:pt x="151" y="615"/>
                    </a:lnTo>
                    <a:lnTo>
                      <a:pt x="157" y="613"/>
                    </a:lnTo>
                    <a:lnTo>
                      <a:pt x="164" y="611"/>
                    </a:lnTo>
                    <a:lnTo>
                      <a:pt x="168" y="607"/>
                    </a:lnTo>
                    <a:lnTo>
                      <a:pt x="168" y="607"/>
                    </a:lnTo>
                    <a:lnTo>
                      <a:pt x="174" y="603"/>
                    </a:lnTo>
                    <a:lnTo>
                      <a:pt x="181" y="598"/>
                    </a:lnTo>
                    <a:lnTo>
                      <a:pt x="198" y="596"/>
                    </a:lnTo>
                    <a:lnTo>
                      <a:pt x="213" y="596"/>
                    </a:lnTo>
                    <a:lnTo>
                      <a:pt x="223" y="598"/>
                    </a:lnTo>
                    <a:lnTo>
                      <a:pt x="223" y="598"/>
                    </a:lnTo>
                    <a:lnTo>
                      <a:pt x="230" y="605"/>
                    </a:lnTo>
                    <a:lnTo>
                      <a:pt x="234" y="613"/>
                    </a:lnTo>
                    <a:lnTo>
                      <a:pt x="236" y="626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34" y="647"/>
                    </a:lnTo>
                    <a:lnTo>
                      <a:pt x="236" y="654"/>
                    </a:lnTo>
                    <a:lnTo>
                      <a:pt x="238" y="660"/>
                    </a:lnTo>
                    <a:lnTo>
                      <a:pt x="242" y="664"/>
                    </a:lnTo>
                    <a:lnTo>
                      <a:pt x="249" y="671"/>
                    </a:lnTo>
                    <a:lnTo>
                      <a:pt x="255" y="675"/>
                    </a:lnTo>
                    <a:lnTo>
                      <a:pt x="264" y="679"/>
                    </a:lnTo>
                    <a:lnTo>
                      <a:pt x="272" y="681"/>
                    </a:lnTo>
                    <a:lnTo>
                      <a:pt x="272" y="681"/>
                    </a:lnTo>
                    <a:lnTo>
                      <a:pt x="283" y="681"/>
                    </a:lnTo>
                    <a:lnTo>
                      <a:pt x="291" y="681"/>
                    </a:lnTo>
                    <a:lnTo>
                      <a:pt x="300" y="681"/>
                    </a:lnTo>
                    <a:lnTo>
                      <a:pt x="306" y="677"/>
                    </a:lnTo>
                    <a:lnTo>
                      <a:pt x="313" y="675"/>
                    </a:lnTo>
                    <a:lnTo>
                      <a:pt x="317" y="669"/>
                    </a:lnTo>
                    <a:lnTo>
                      <a:pt x="321" y="664"/>
                    </a:lnTo>
                    <a:lnTo>
                      <a:pt x="323" y="658"/>
                    </a:lnTo>
                    <a:lnTo>
                      <a:pt x="323" y="658"/>
                    </a:lnTo>
                    <a:lnTo>
                      <a:pt x="327" y="652"/>
                    </a:lnTo>
                    <a:lnTo>
                      <a:pt x="332" y="645"/>
                    </a:lnTo>
                    <a:lnTo>
                      <a:pt x="345" y="635"/>
                    </a:lnTo>
                    <a:lnTo>
                      <a:pt x="357" y="626"/>
                    </a:lnTo>
                    <a:lnTo>
                      <a:pt x="368" y="624"/>
                    </a:lnTo>
                    <a:lnTo>
                      <a:pt x="368" y="624"/>
                    </a:lnTo>
                    <a:lnTo>
                      <a:pt x="376" y="626"/>
                    </a:lnTo>
                    <a:lnTo>
                      <a:pt x="385" y="633"/>
                    </a:lnTo>
                    <a:lnTo>
                      <a:pt x="394" y="641"/>
                    </a:lnTo>
                    <a:lnTo>
                      <a:pt x="398" y="654"/>
                    </a:lnTo>
                    <a:lnTo>
                      <a:pt x="398" y="654"/>
                    </a:lnTo>
                    <a:lnTo>
                      <a:pt x="402" y="660"/>
                    </a:lnTo>
                    <a:lnTo>
                      <a:pt x="406" y="664"/>
                    </a:lnTo>
                    <a:lnTo>
                      <a:pt x="411" y="669"/>
                    </a:lnTo>
                    <a:lnTo>
                      <a:pt x="419" y="671"/>
                    </a:lnTo>
                    <a:lnTo>
                      <a:pt x="425" y="673"/>
                    </a:lnTo>
                    <a:lnTo>
                      <a:pt x="434" y="673"/>
                    </a:lnTo>
                    <a:lnTo>
                      <a:pt x="442" y="673"/>
                    </a:lnTo>
                    <a:lnTo>
                      <a:pt x="451" y="671"/>
                    </a:lnTo>
                    <a:lnTo>
                      <a:pt x="451" y="671"/>
                    </a:lnTo>
                    <a:lnTo>
                      <a:pt x="460" y="667"/>
                    </a:lnTo>
                    <a:lnTo>
                      <a:pt x="468" y="662"/>
                    </a:lnTo>
                    <a:lnTo>
                      <a:pt x="474" y="656"/>
                    </a:lnTo>
                    <a:lnTo>
                      <a:pt x="479" y="652"/>
                    </a:lnTo>
                    <a:lnTo>
                      <a:pt x="483" y="643"/>
                    </a:lnTo>
                    <a:lnTo>
                      <a:pt x="485" y="637"/>
                    </a:lnTo>
                    <a:lnTo>
                      <a:pt x="485" y="630"/>
                    </a:lnTo>
                    <a:lnTo>
                      <a:pt x="485" y="624"/>
                    </a:lnTo>
                    <a:lnTo>
                      <a:pt x="485" y="624"/>
                    </a:lnTo>
                    <a:lnTo>
                      <a:pt x="483" y="618"/>
                    </a:lnTo>
                    <a:lnTo>
                      <a:pt x="485" y="609"/>
                    </a:lnTo>
                    <a:lnTo>
                      <a:pt x="489" y="594"/>
                    </a:lnTo>
                    <a:lnTo>
                      <a:pt x="498" y="581"/>
                    </a:lnTo>
                    <a:lnTo>
                      <a:pt x="506" y="573"/>
                    </a:lnTo>
                    <a:lnTo>
                      <a:pt x="506" y="573"/>
                    </a:lnTo>
                    <a:lnTo>
                      <a:pt x="515" y="571"/>
                    </a:lnTo>
                    <a:lnTo>
                      <a:pt x="523" y="571"/>
                    </a:lnTo>
                    <a:lnTo>
                      <a:pt x="536" y="575"/>
                    </a:lnTo>
                    <a:lnTo>
                      <a:pt x="547" y="584"/>
                    </a:lnTo>
                    <a:lnTo>
                      <a:pt x="547" y="584"/>
                    </a:lnTo>
                    <a:lnTo>
                      <a:pt x="553" y="588"/>
                    </a:lnTo>
                    <a:lnTo>
                      <a:pt x="560" y="590"/>
                    </a:lnTo>
                    <a:lnTo>
                      <a:pt x="566" y="590"/>
                    </a:lnTo>
                    <a:lnTo>
                      <a:pt x="572" y="588"/>
                    </a:lnTo>
                    <a:lnTo>
                      <a:pt x="581" y="586"/>
                    </a:lnTo>
                    <a:lnTo>
                      <a:pt x="587" y="581"/>
                    </a:lnTo>
                    <a:lnTo>
                      <a:pt x="596" y="577"/>
                    </a:lnTo>
                    <a:lnTo>
                      <a:pt x="602" y="571"/>
                    </a:lnTo>
                    <a:lnTo>
                      <a:pt x="602" y="571"/>
                    </a:lnTo>
                    <a:lnTo>
                      <a:pt x="606" y="564"/>
                    </a:lnTo>
                    <a:lnTo>
                      <a:pt x="611" y="556"/>
                    </a:lnTo>
                    <a:lnTo>
                      <a:pt x="615" y="547"/>
                    </a:lnTo>
                    <a:lnTo>
                      <a:pt x="615" y="541"/>
                    </a:lnTo>
                    <a:lnTo>
                      <a:pt x="615" y="532"/>
                    </a:lnTo>
                    <a:lnTo>
                      <a:pt x="615" y="526"/>
                    </a:lnTo>
                    <a:lnTo>
                      <a:pt x="611" y="520"/>
                    </a:lnTo>
                    <a:lnTo>
                      <a:pt x="606" y="515"/>
                    </a:lnTo>
                    <a:lnTo>
                      <a:pt x="606" y="515"/>
                    </a:lnTo>
                    <a:lnTo>
                      <a:pt x="602" y="509"/>
                    </a:lnTo>
                    <a:lnTo>
                      <a:pt x="600" y="503"/>
                    </a:lnTo>
                    <a:lnTo>
                      <a:pt x="596" y="486"/>
                    </a:lnTo>
                    <a:lnTo>
                      <a:pt x="598" y="471"/>
                    </a:lnTo>
                    <a:lnTo>
                      <a:pt x="600" y="460"/>
                    </a:lnTo>
                    <a:lnTo>
                      <a:pt x="600" y="460"/>
                    </a:lnTo>
                    <a:lnTo>
                      <a:pt x="606" y="454"/>
                    </a:lnTo>
                    <a:lnTo>
                      <a:pt x="615" y="449"/>
                    </a:lnTo>
                    <a:lnTo>
                      <a:pt x="628" y="447"/>
                    </a:lnTo>
                    <a:lnTo>
                      <a:pt x="641" y="447"/>
                    </a:lnTo>
                    <a:lnTo>
                      <a:pt x="641" y="447"/>
                    </a:lnTo>
                    <a:lnTo>
                      <a:pt x="647" y="449"/>
                    </a:lnTo>
                    <a:lnTo>
                      <a:pt x="653" y="447"/>
                    </a:lnTo>
                    <a:lnTo>
                      <a:pt x="660" y="445"/>
                    </a:lnTo>
                    <a:lnTo>
                      <a:pt x="666" y="439"/>
                    </a:lnTo>
                    <a:lnTo>
                      <a:pt x="670" y="435"/>
                    </a:lnTo>
                    <a:lnTo>
                      <a:pt x="675" y="426"/>
                    </a:lnTo>
                    <a:lnTo>
                      <a:pt x="679" y="420"/>
                    </a:lnTo>
                    <a:lnTo>
                      <a:pt x="681" y="411"/>
                    </a:lnTo>
                    <a:lnTo>
                      <a:pt x="681" y="411"/>
                    </a:lnTo>
                    <a:lnTo>
                      <a:pt x="683" y="400"/>
                    </a:lnTo>
                    <a:lnTo>
                      <a:pt x="683" y="392"/>
                    </a:lnTo>
                    <a:lnTo>
                      <a:pt x="681" y="383"/>
                    </a:lnTo>
                    <a:lnTo>
                      <a:pt x="679" y="377"/>
                    </a:lnTo>
                    <a:lnTo>
                      <a:pt x="675" y="371"/>
                    </a:lnTo>
                    <a:lnTo>
                      <a:pt x="670" y="364"/>
                    </a:lnTo>
                    <a:lnTo>
                      <a:pt x="664" y="360"/>
                    </a:lnTo>
                    <a:lnTo>
                      <a:pt x="658" y="358"/>
                    </a:lnTo>
                    <a:lnTo>
                      <a:pt x="658" y="358"/>
                    </a:lnTo>
                    <a:lnTo>
                      <a:pt x="651" y="356"/>
                    </a:lnTo>
                    <a:lnTo>
                      <a:pt x="645" y="351"/>
                    </a:lnTo>
                    <a:lnTo>
                      <a:pt x="634" y="339"/>
                    </a:lnTo>
                    <a:lnTo>
                      <a:pt x="628" y="324"/>
                    </a:lnTo>
                    <a:lnTo>
                      <a:pt x="623" y="313"/>
                    </a:lnTo>
                    <a:lnTo>
                      <a:pt x="623" y="313"/>
                    </a:lnTo>
                    <a:lnTo>
                      <a:pt x="626" y="307"/>
                    </a:lnTo>
                    <a:lnTo>
                      <a:pt x="632" y="298"/>
                    </a:lnTo>
                    <a:lnTo>
                      <a:pt x="641" y="290"/>
                    </a:lnTo>
                    <a:lnTo>
                      <a:pt x="653" y="285"/>
                    </a:lnTo>
                    <a:lnTo>
                      <a:pt x="653" y="285"/>
                    </a:lnTo>
                    <a:lnTo>
                      <a:pt x="660" y="281"/>
                    </a:lnTo>
                    <a:lnTo>
                      <a:pt x="664" y="277"/>
                    </a:lnTo>
                    <a:lnTo>
                      <a:pt x="668" y="271"/>
                    </a:lnTo>
                    <a:lnTo>
                      <a:pt x="672" y="264"/>
                    </a:lnTo>
                    <a:lnTo>
                      <a:pt x="672" y="256"/>
                    </a:lnTo>
                    <a:lnTo>
                      <a:pt x="675" y="249"/>
                    </a:lnTo>
                    <a:lnTo>
                      <a:pt x="672" y="239"/>
                    </a:lnTo>
                    <a:lnTo>
                      <a:pt x="670" y="230"/>
                    </a:lnTo>
                    <a:lnTo>
                      <a:pt x="670" y="230"/>
                    </a:lnTo>
                    <a:lnTo>
                      <a:pt x="666" y="222"/>
                    </a:lnTo>
                    <a:lnTo>
                      <a:pt x="662" y="215"/>
                    </a:lnTo>
                    <a:lnTo>
                      <a:pt x="658" y="209"/>
                    </a:lnTo>
                    <a:lnTo>
                      <a:pt x="651" y="202"/>
                    </a:lnTo>
                    <a:lnTo>
                      <a:pt x="645" y="200"/>
                    </a:lnTo>
                    <a:lnTo>
                      <a:pt x="638" y="198"/>
                    </a:lnTo>
                    <a:lnTo>
                      <a:pt x="632" y="196"/>
                    </a:lnTo>
                    <a:lnTo>
                      <a:pt x="626" y="198"/>
                    </a:lnTo>
                    <a:lnTo>
                      <a:pt x="626" y="198"/>
                    </a:lnTo>
                    <a:lnTo>
                      <a:pt x="617" y="198"/>
                    </a:lnTo>
                    <a:lnTo>
                      <a:pt x="611" y="198"/>
                    </a:lnTo>
                    <a:lnTo>
                      <a:pt x="594" y="192"/>
                    </a:lnTo>
                    <a:lnTo>
                      <a:pt x="581" y="183"/>
                    </a:lnTo>
                    <a:lnTo>
                      <a:pt x="572" y="177"/>
                    </a:lnTo>
                    <a:lnTo>
                      <a:pt x="572" y="177"/>
                    </a:lnTo>
                    <a:lnTo>
                      <a:pt x="570" y="168"/>
                    </a:lnTo>
                    <a:lnTo>
                      <a:pt x="572" y="158"/>
                    </a:lnTo>
                    <a:lnTo>
                      <a:pt x="577" y="147"/>
                    </a:lnTo>
                    <a:lnTo>
                      <a:pt x="583" y="136"/>
                    </a:lnTo>
                    <a:lnTo>
                      <a:pt x="583" y="136"/>
                    </a:lnTo>
                    <a:lnTo>
                      <a:pt x="587" y="130"/>
                    </a:lnTo>
                    <a:lnTo>
                      <a:pt x="589" y="124"/>
                    </a:lnTo>
                    <a:lnTo>
                      <a:pt x="589" y="117"/>
                    </a:lnTo>
                    <a:lnTo>
                      <a:pt x="589" y="109"/>
                    </a:lnTo>
                    <a:lnTo>
                      <a:pt x="587" y="102"/>
                    </a:lnTo>
                    <a:lnTo>
                      <a:pt x="583" y="94"/>
                    </a:lnTo>
                    <a:lnTo>
                      <a:pt x="579" y="87"/>
                    </a:lnTo>
                    <a:lnTo>
                      <a:pt x="570" y="81"/>
                    </a:lnTo>
                    <a:lnTo>
                      <a:pt x="570" y="81"/>
                    </a:lnTo>
                    <a:lnTo>
                      <a:pt x="564" y="75"/>
                    </a:lnTo>
                    <a:lnTo>
                      <a:pt x="555" y="70"/>
                    </a:lnTo>
                    <a:lnTo>
                      <a:pt x="549" y="68"/>
                    </a:lnTo>
                    <a:lnTo>
                      <a:pt x="540" y="66"/>
                    </a:lnTo>
                    <a:lnTo>
                      <a:pt x="534" y="66"/>
                    </a:lnTo>
                    <a:lnTo>
                      <a:pt x="526" y="68"/>
                    </a:lnTo>
                    <a:lnTo>
                      <a:pt x="521" y="70"/>
                    </a:lnTo>
                    <a:lnTo>
                      <a:pt x="515" y="75"/>
                    </a:lnTo>
                    <a:lnTo>
                      <a:pt x="515" y="75"/>
                    </a:lnTo>
                    <a:lnTo>
                      <a:pt x="511" y="81"/>
                    </a:lnTo>
                    <a:lnTo>
                      <a:pt x="502" y="83"/>
                    </a:lnTo>
                    <a:lnTo>
                      <a:pt x="487" y="85"/>
                    </a:lnTo>
                    <a:lnTo>
                      <a:pt x="470" y="85"/>
                    </a:lnTo>
                    <a:lnTo>
                      <a:pt x="460" y="83"/>
                    </a:lnTo>
                    <a:lnTo>
                      <a:pt x="460" y="83"/>
                    </a:lnTo>
                    <a:lnTo>
                      <a:pt x="453" y="77"/>
                    </a:lnTo>
                    <a:lnTo>
                      <a:pt x="449" y="68"/>
                    </a:lnTo>
                    <a:lnTo>
                      <a:pt x="447" y="56"/>
                    </a:lnTo>
                    <a:lnTo>
                      <a:pt x="449" y="43"/>
                    </a:lnTo>
                    <a:lnTo>
                      <a:pt x="449" y="43"/>
                    </a:lnTo>
                    <a:lnTo>
                      <a:pt x="449" y="36"/>
                    </a:lnTo>
                    <a:lnTo>
                      <a:pt x="447" y="30"/>
                    </a:lnTo>
                    <a:lnTo>
                      <a:pt x="445" y="24"/>
                    </a:lnTo>
                    <a:lnTo>
                      <a:pt x="440" y="17"/>
                    </a:lnTo>
                    <a:lnTo>
                      <a:pt x="434" y="11"/>
                    </a:lnTo>
                    <a:lnTo>
                      <a:pt x="428" y="7"/>
                    </a:lnTo>
                    <a:lnTo>
                      <a:pt x="419" y="4"/>
                    </a:lnTo>
                    <a:lnTo>
                      <a:pt x="411" y="0"/>
                    </a:lnTo>
                    <a:lnTo>
                      <a:pt x="411" y="0"/>
                    </a:lnTo>
                    <a:lnTo>
                      <a:pt x="402" y="0"/>
                    </a:lnTo>
                    <a:lnTo>
                      <a:pt x="394" y="0"/>
                    </a:lnTo>
                    <a:lnTo>
                      <a:pt x="385" y="2"/>
                    </a:lnTo>
                    <a:lnTo>
                      <a:pt x="376" y="4"/>
                    </a:lnTo>
                    <a:lnTo>
                      <a:pt x="370" y="9"/>
                    </a:lnTo>
                    <a:lnTo>
                      <a:pt x="366" y="13"/>
                    </a:lnTo>
                    <a:lnTo>
                      <a:pt x="362" y="17"/>
                    </a:lnTo>
                    <a:lnTo>
                      <a:pt x="359" y="24"/>
                    </a:lnTo>
                    <a:lnTo>
                      <a:pt x="359" y="24"/>
                    </a:lnTo>
                    <a:close/>
                    <a:moveTo>
                      <a:pt x="536" y="381"/>
                    </a:moveTo>
                    <a:lnTo>
                      <a:pt x="536" y="381"/>
                    </a:lnTo>
                    <a:lnTo>
                      <a:pt x="532" y="400"/>
                    </a:lnTo>
                    <a:lnTo>
                      <a:pt x="526" y="420"/>
                    </a:lnTo>
                    <a:lnTo>
                      <a:pt x="517" y="437"/>
                    </a:lnTo>
                    <a:lnTo>
                      <a:pt x="506" y="454"/>
                    </a:lnTo>
                    <a:lnTo>
                      <a:pt x="494" y="469"/>
                    </a:lnTo>
                    <a:lnTo>
                      <a:pt x="481" y="483"/>
                    </a:lnTo>
                    <a:lnTo>
                      <a:pt x="468" y="496"/>
                    </a:lnTo>
                    <a:lnTo>
                      <a:pt x="451" y="507"/>
                    </a:lnTo>
                    <a:lnTo>
                      <a:pt x="436" y="518"/>
                    </a:lnTo>
                    <a:lnTo>
                      <a:pt x="417" y="526"/>
                    </a:lnTo>
                    <a:lnTo>
                      <a:pt x="400" y="532"/>
                    </a:lnTo>
                    <a:lnTo>
                      <a:pt x="381" y="537"/>
                    </a:lnTo>
                    <a:lnTo>
                      <a:pt x="362" y="539"/>
                    </a:lnTo>
                    <a:lnTo>
                      <a:pt x="342" y="541"/>
                    </a:lnTo>
                    <a:lnTo>
                      <a:pt x="321" y="539"/>
                    </a:lnTo>
                    <a:lnTo>
                      <a:pt x="302" y="537"/>
                    </a:lnTo>
                    <a:lnTo>
                      <a:pt x="302" y="537"/>
                    </a:lnTo>
                    <a:lnTo>
                      <a:pt x="283" y="530"/>
                    </a:lnTo>
                    <a:lnTo>
                      <a:pt x="264" y="524"/>
                    </a:lnTo>
                    <a:lnTo>
                      <a:pt x="247" y="515"/>
                    </a:lnTo>
                    <a:lnTo>
                      <a:pt x="230" y="505"/>
                    </a:lnTo>
                    <a:lnTo>
                      <a:pt x="215" y="494"/>
                    </a:lnTo>
                    <a:lnTo>
                      <a:pt x="200" y="481"/>
                    </a:lnTo>
                    <a:lnTo>
                      <a:pt x="187" y="466"/>
                    </a:lnTo>
                    <a:lnTo>
                      <a:pt x="176" y="452"/>
                    </a:lnTo>
                    <a:lnTo>
                      <a:pt x="166" y="435"/>
                    </a:lnTo>
                    <a:lnTo>
                      <a:pt x="157" y="417"/>
                    </a:lnTo>
                    <a:lnTo>
                      <a:pt x="151" y="400"/>
                    </a:lnTo>
                    <a:lnTo>
                      <a:pt x="146" y="381"/>
                    </a:lnTo>
                    <a:lnTo>
                      <a:pt x="142" y="362"/>
                    </a:lnTo>
                    <a:lnTo>
                      <a:pt x="142" y="341"/>
                    </a:lnTo>
                    <a:lnTo>
                      <a:pt x="142" y="322"/>
                    </a:lnTo>
                    <a:lnTo>
                      <a:pt x="146" y="303"/>
                    </a:lnTo>
                    <a:lnTo>
                      <a:pt x="146" y="303"/>
                    </a:lnTo>
                    <a:lnTo>
                      <a:pt x="151" y="281"/>
                    </a:lnTo>
                    <a:lnTo>
                      <a:pt x="157" y="262"/>
                    </a:lnTo>
                    <a:lnTo>
                      <a:pt x="168" y="245"/>
                    </a:lnTo>
                    <a:lnTo>
                      <a:pt x="176" y="228"/>
                    </a:lnTo>
                    <a:lnTo>
                      <a:pt x="189" y="213"/>
                    </a:lnTo>
                    <a:lnTo>
                      <a:pt x="202" y="198"/>
                    </a:lnTo>
                    <a:lnTo>
                      <a:pt x="217" y="185"/>
                    </a:lnTo>
                    <a:lnTo>
                      <a:pt x="232" y="175"/>
                    </a:lnTo>
                    <a:lnTo>
                      <a:pt x="249" y="166"/>
                    </a:lnTo>
                    <a:lnTo>
                      <a:pt x="266" y="158"/>
                    </a:lnTo>
                    <a:lnTo>
                      <a:pt x="283" y="151"/>
                    </a:lnTo>
                    <a:lnTo>
                      <a:pt x="302" y="145"/>
                    </a:lnTo>
                    <a:lnTo>
                      <a:pt x="321" y="143"/>
                    </a:lnTo>
                    <a:lnTo>
                      <a:pt x="340" y="143"/>
                    </a:lnTo>
                    <a:lnTo>
                      <a:pt x="362" y="143"/>
                    </a:lnTo>
                    <a:lnTo>
                      <a:pt x="381" y="145"/>
                    </a:lnTo>
                    <a:lnTo>
                      <a:pt x="381" y="145"/>
                    </a:lnTo>
                    <a:lnTo>
                      <a:pt x="400" y="151"/>
                    </a:lnTo>
                    <a:lnTo>
                      <a:pt x="419" y="158"/>
                    </a:lnTo>
                    <a:lnTo>
                      <a:pt x="438" y="166"/>
                    </a:lnTo>
                    <a:lnTo>
                      <a:pt x="453" y="177"/>
                    </a:lnTo>
                    <a:lnTo>
                      <a:pt x="470" y="188"/>
                    </a:lnTo>
                    <a:lnTo>
                      <a:pt x="483" y="200"/>
                    </a:lnTo>
                    <a:lnTo>
                      <a:pt x="496" y="215"/>
                    </a:lnTo>
                    <a:lnTo>
                      <a:pt x="508" y="230"/>
                    </a:lnTo>
                    <a:lnTo>
                      <a:pt x="517" y="247"/>
                    </a:lnTo>
                    <a:lnTo>
                      <a:pt x="526" y="264"/>
                    </a:lnTo>
                    <a:lnTo>
                      <a:pt x="532" y="283"/>
                    </a:lnTo>
                    <a:lnTo>
                      <a:pt x="536" y="303"/>
                    </a:lnTo>
                    <a:lnTo>
                      <a:pt x="540" y="322"/>
                    </a:lnTo>
                    <a:lnTo>
                      <a:pt x="540" y="341"/>
                    </a:lnTo>
                    <a:lnTo>
                      <a:pt x="540" y="360"/>
                    </a:lnTo>
                    <a:lnTo>
                      <a:pt x="536" y="381"/>
                    </a:lnTo>
                    <a:lnTo>
                      <a:pt x="536" y="38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srgbClr val="FF6600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6" name="Freeform 28"/>
              <p:cNvSpPr>
                <a:spLocks/>
              </p:cNvSpPr>
              <p:nvPr/>
            </p:nvSpPr>
            <p:spPr bwMode="auto">
              <a:xfrm>
                <a:off x="8258175" y="3565525"/>
                <a:ext cx="446087" cy="446087"/>
              </a:xfrm>
              <a:custGeom>
                <a:avLst/>
                <a:gdLst>
                  <a:gd name="T0" fmla="*/ 172 w 281"/>
                  <a:gd name="T1" fmla="*/ 5 h 281"/>
                  <a:gd name="T2" fmla="*/ 200 w 281"/>
                  <a:gd name="T3" fmla="*/ 13 h 281"/>
                  <a:gd name="T4" fmla="*/ 223 w 281"/>
                  <a:gd name="T5" fmla="*/ 28 h 281"/>
                  <a:gd name="T6" fmla="*/ 243 w 281"/>
                  <a:gd name="T7" fmla="*/ 47 h 281"/>
                  <a:gd name="T8" fmla="*/ 260 w 281"/>
                  <a:gd name="T9" fmla="*/ 68 h 281"/>
                  <a:gd name="T10" fmla="*/ 270 w 281"/>
                  <a:gd name="T11" fmla="*/ 92 h 281"/>
                  <a:gd name="T12" fmla="*/ 279 w 281"/>
                  <a:gd name="T13" fmla="*/ 117 h 281"/>
                  <a:gd name="T14" fmla="*/ 281 w 281"/>
                  <a:gd name="T15" fmla="*/ 145 h 281"/>
                  <a:gd name="T16" fmla="*/ 277 w 281"/>
                  <a:gd name="T17" fmla="*/ 175 h 281"/>
                  <a:gd name="T18" fmla="*/ 272 w 281"/>
                  <a:gd name="T19" fmla="*/ 188 h 281"/>
                  <a:gd name="T20" fmla="*/ 260 w 281"/>
                  <a:gd name="T21" fmla="*/ 213 h 281"/>
                  <a:gd name="T22" fmla="*/ 245 w 281"/>
                  <a:gd name="T23" fmla="*/ 235 h 281"/>
                  <a:gd name="T24" fmla="*/ 223 w 281"/>
                  <a:gd name="T25" fmla="*/ 254 h 281"/>
                  <a:gd name="T26" fmla="*/ 200 w 281"/>
                  <a:gd name="T27" fmla="*/ 266 h 281"/>
                  <a:gd name="T28" fmla="*/ 177 w 281"/>
                  <a:gd name="T29" fmla="*/ 277 h 281"/>
                  <a:gd name="T30" fmla="*/ 149 w 281"/>
                  <a:gd name="T31" fmla="*/ 281 h 281"/>
                  <a:gd name="T32" fmla="*/ 121 w 281"/>
                  <a:gd name="T33" fmla="*/ 281 h 281"/>
                  <a:gd name="T34" fmla="*/ 106 w 281"/>
                  <a:gd name="T35" fmla="*/ 277 h 281"/>
                  <a:gd name="T36" fmla="*/ 79 w 281"/>
                  <a:gd name="T37" fmla="*/ 269 h 281"/>
                  <a:gd name="T38" fmla="*/ 55 w 281"/>
                  <a:gd name="T39" fmla="*/ 254 h 281"/>
                  <a:gd name="T40" fmla="*/ 36 w 281"/>
                  <a:gd name="T41" fmla="*/ 237 h 281"/>
                  <a:gd name="T42" fmla="*/ 19 w 281"/>
                  <a:gd name="T43" fmla="*/ 215 h 281"/>
                  <a:gd name="T44" fmla="*/ 8 w 281"/>
                  <a:gd name="T45" fmla="*/ 190 h 281"/>
                  <a:gd name="T46" fmla="*/ 0 w 281"/>
                  <a:gd name="T47" fmla="*/ 164 h 281"/>
                  <a:gd name="T48" fmla="*/ 0 w 281"/>
                  <a:gd name="T49" fmla="*/ 137 h 281"/>
                  <a:gd name="T50" fmla="*/ 2 w 281"/>
                  <a:gd name="T51" fmla="*/ 109 h 281"/>
                  <a:gd name="T52" fmla="*/ 6 w 281"/>
                  <a:gd name="T53" fmla="*/ 94 h 281"/>
                  <a:gd name="T54" fmla="*/ 19 w 281"/>
                  <a:gd name="T55" fmla="*/ 68 h 281"/>
                  <a:gd name="T56" fmla="*/ 36 w 281"/>
                  <a:gd name="T57" fmla="*/ 47 h 281"/>
                  <a:gd name="T58" fmla="*/ 55 w 281"/>
                  <a:gd name="T59" fmla="*/ 28 h 281"/>
                  <a:gd name="T60" fmla="*/ 79 w 281"/>
                  <a:gd name="T61" fmla="*/ 15 h 281"/>
                  <a:gd name="T62" fmla="*/ 104 w 281"/>
                  <a:gd name="T63" fmla="*/ 5 h 281"/>
                  <a:gd name="T64" fmla="*/ 130 w 281"/>
                  <a:gd name="T65" fmla="*/ 0 h 281"/>
                  <a:gd name="T66" fmla="*/ 157 w 281"/>
                  <a:gd name="T67" fmla="*/ 2 h 281"/>
                  <a:gd name="T68" fmla="*/ 172 w 281"/>
                  <a:gd name="T69" fmla="*/ 5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81" h="281">
                    <a:moveTo>
                      <a:pt x="172" y="5"/>
                    </a:moveTo>
                    <a:lnTo>
                      <a:pt x="172" y="5"/>
                    </a:lnTo>
                    <a:lnTo>
                      <a:pt x="187" y="9"/>
                    </a:lnTo>
                    <a:lnTo>
                      <a:pt x="200" y="13"/>
                    </a:lnTo>
                    <a:lnTo>
                      <a:pt x="211" y="19"/>
                    </a:lnTo>
                    <a:lnTo>
                      <a:pt x="223" y="28"/>
                    </a:lnTo>
                    <a:lnTo>
                      <a:pt x="234" y="37"/>
                    </a:lnTo>
                    <a:lnTo>
                      <a:pt x="243" y="47"/>
                    </a:lnTo>
                    <a:lnTo>
                      <a:pt x="251" y="56"/>
                    </a:lnTo>
                    <a:lnTo>
                      <a:pt x="260" y="68"/>
                    </a:lnTo>
                    <a:lnTo>
                      <a:pt x="266" y="79"/>
                    </a:lnTo>
                    <a:lnTo>
                      <a:pt x="270" y="92"/>
                    </a:lnTo>
                    <a:lnTo>
                      <a:pt x="275" y="105"/>
                    </a:lnTo>
                    <a:lnTo>
                      <a:pt x="279" y="117"/>
                    </a:lnTo>
                    <a:lnTo>
                      <a:pt x="279" y="132"/>
                    </a:lnTo>
                    <a:lnTo>
                      <a:pt x="281" y="145"/>
                    </a:lnTo>
                    <a:lnTo>
                      <a:pt x="279" y="160"/>
                    </a:lnTo>
                    <a:lnTo>
                      <a:pt x="277" y="175"/>
                    </a:lnTo>
                    <a:lnTo>
                      <a:pt x="277" y="175"/>
                    </a:lnTo>
                    <a:lnTo>
                      <a:pt x="272" y="188"/>
                    </a:lnTo>
                    <a:lnTo>
                      <a:pt x="266" y="200"/>
                    </a:lnTo>
                    <a:lnTo>
                      <a:pt x="260" y="213"/>
                    </a:lnTo>
                    <a:lnTo>
                      <a:pt x="253" y="224"/>
                    </a:lnTo>
                    <a:lnTo>
                      <a:pt x="245" y="235"/>
                    </a:lnTo>
                    <a:lnTo>
                      <a:pt x="234" y="245"/>
                    </a:lnTo>
                    <a:lnTo>
                      <a:pt x="223" y="254"/>
                    </a:lnTo>
                    <a:lnTo>
                      <a:pt x="213" y="260"/>
                    </a:lnTo>
                    <a:lnTo>
                      <a:pt x="200" y="266"/>
                    </a:lnTo>
                    <a:lnTo>
                      <a:pt x="189" y="273"/>
                    </a:lnTo>
                    <a:lnTo>
                      <a:pt x="177" y="277"/>
                    </a:lnTo>
                    <a:lnTo>
                      <a:pt x="162" y="279"/>
                    </a:lnTo>
                    <a:lnTo>
                      <a:pt x="149" y="281"/>
                    </a:lnTo>
                    <a:lnTo>
                      <a:pt x="134" y="281"/>
                    </a:lnTo>
                    <a:lnTo>
                      <a:pt x="121" y="281"/>
                    </a:lnTo>
                    <a:lnTo>
                      <a:pt x="106" y="277"/>
                    </a:lnTo>
                    <a:lnTo>
                      <a:pt x="106" y="277"/>
                    </a:lnTo>
                    <a:lnTo>
                      <a:pt x="94" y="273"/>
                    </a:lnTo>
                    <a:lnTo>
                      <a:pt x="79" y="269"/>
                    </a:lnTo>
                    <a:lnTo>
                      <a:pt x="68" y="262"/>
                    </a:lnTo>
                    <a:lnTo>
                      <a:pt x="55" y="254"/>
                    </a:lnTo>
                    <a:lnTo>
                      <a:pt x="45" y="245"/>
                    </a:lnTo>
                    <a:lnTo>
                      <a:pt x="36" y="237"/>
                    </a:lnTo>
                    <a:lnTo>
                      <a:pt x="28" y="226"/>
                    </a:lnTo>
                    <a:lnTo>
                      <a:pt x="19" y="215"/>
                    </a:lnTo>
                    <a:lnTo>
                      <a:pt x="13" y="203"/>
                    </a:lnTo>
                    <a:lnTo>
                      <a:pt x="8" y="190"/>
                    </a:lnTo>
                    <a:lnTo>
                      <a:pt x="4" y="177"/>
                    </a:lnTo>
                    <a:lnTo>
                      <a:pt x="0" y="164"/>
                    </a:lnTo>
                    <a:lnTo>
                      <a:pt x="0" y="149"/>
                    </a:lnTo>
                    <a:lnTo>
                      <a:pt x="0" y="137"/>
                    </a:lnTo>
                    <a:lnTo>
                      <a:pt x="0" y="12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6" y="94"/>
                    </a:lnTo>
                    <a:lnTo>
                      <a:pt x="13" y="81"/>
                    </a:lnTo>
                    <a:lnTo>
                      <a:pt x="19" y="68"/>
                    </a:lnTo>
                    <a:lnTo>
                      <a:pt x="25" y="58"/>
                    </a:lnTo>
                    <a:lnTo>
                      <a:pt x="36" y="47"/>
                    </a:lnTo>
                    <a:lnTo>
                      <a:pt x="45" y="37"/>
                    </a:lnTo>
                    <a:lnTo>
                      <a:pt x="55" y="28"/>
                    </a:lnTo>
                    <a:lnTo>
                      <a:pt x="66" y="22"/>
                    </a:lnTo>
                    <a:lnTo>
                      <a:pt x="79" y="15"/>
                    </a:lnTo>
                    <a:lnTo>
                      <a:pt x="91" y="9"/>
                    </a:lnTo>
                    <a:lnTo>
                      <a:pt x="104" y="5"/>
                    </a:lnTo>
                    <a:lnTo>
                      <a:pt x="117" y="2"/>
                    </a:lnTo>
                    <a:lnTo>
                      <a:pt x="130" y="0"/>
                    </a:lnTo>
                    <a:lnTo>
                      <a:pt x="145" y="0"/>
                    </a:lnTo>
                    <a:lnTo>
                      <a:pt x="157" y="2"/>
                    </a:lnTo>
                    <a:lnTo>
                      <a:pt x="172" y="5"/>
                    </a:lnTo>
                    <a:lnTo>
                      <a:pt x="172" y="5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47" name="TextBox 30"/>
          <p:cNvSpPr txBox="1"/>
          <p:nvPr/>
        </p:nvSpPr>
        <p:spPr>
          <a:xfrm>
            <a:off x="179512" y="798393"/>
            <a:ext cx="7918161" cy="75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32">
              <a:lnSpc>
                <a:spcPct val="150000"/>
              </a:lnSpc>
            </a:pPr>
            <a:r>
              <a:rPr lang="zh-CN" altLang="en-US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将运维能力工具化，让应用开发者可以轻松负担自己开发的应用的运维工作，缩短反馈周期，提升客户满意度。</a:t>
            </a:r>
            <a:endParaRPr lang="zh-CN" altLang="en-US" sz="1400" b="1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02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65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比</a:t>
            </a:r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多的东西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185073" y="915566"/>
            <a:ext cx="33123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后端服务的支持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构建（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内置镜像库（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Imagestream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路由（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Router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安全、多租户管理等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用户界面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952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尝试在</a:t>
            </a:r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中构建镜像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185072" y="915566"/>
            <a:ext cx="40988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oc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new-build &lt;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oc</a:t>
            </a:r>
            <a:r>
              <a:rPr lang="en-US" altLang="zh-CN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start-build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oc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run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oc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deploy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472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按照</a:t>
            </a:r>
            <a:r>
              <a:rPr kumimoji="1" lang="en-US" altLang="zh-CN" dirty="0" smtClean="0"/>
              <a:t>Guest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Book</a:t>
            </a:r>
            <a:r>
              <a:rPr kumimoji="1" lang="zh-CN" altLang="en-US" dirty="0" smtClean="0"/>
              <a:t>操作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185072" y="915566"/>
            <a:ext cx="834736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s3.cn-north-1.amazonaws.com.cn/shipingjiaoben/GuestBook_Chapter_1.mp4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s3.cn-north-1.amazonaws.com.cn/shipingjiaoben/GuestBook_Chapter_2.mp4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s3.cn-north-1.amazonaws.com.cn/shipingjiaoben/GuestBook_Chapter_3.mp4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GuestBook</a:t>
            </a:r>
            <a:endParaRPr lang="zh-CN" altLang="en-US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lab.dataos.io/docs/Tutorials/Deployment_Cases/GuestBook_Chapter_1.html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lab.dataos.io/docs/Tutorials/Deployment_Cases/GuestBook_Chapter_2.html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lab.dataos.io/docs/Tutorials/Deployment_Cases/GuestBook_Chapter_3.html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685732">
              <a:lnSpc>
                <a:spcPct val="150000"/>
              </a:lnSpc>
              <a:buFont typeface="Wingdings" charset="2"/>
              <a:buChar char="Ø"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lab.dataos.io/docs/Tutorials/Deployment_Cases/GuestBook_Chapter_4.html</a:t>
            </a:r>
            <a:endParaRPr lang="zh-CN" altLang="en-US" sz="1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3077344" y="4083918"/>
            <a:ext cx="3024336" cy="540000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spcBef>
                <a:spcPct val="0"/>
              </a:spcBef>
              <a:buNone/>
              <a:defRPr sz="1999" b="1" kern="1200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kumimoji="1" lang="zh-CN" altLang="en-US" smtClean="0"/>
              <a:t>如果爱，</a:t>
            </a:r>
            <a:r>
              <a:rPr kumimoji="1" lang="zh-CN" altLang="en-US" dirty="0" smtClean="0"/>
              <a:t>请</a:t>
            </a:r>
            <a:r>
              <a:rPr kumimoji="1" lang="en-US" altLang="zh-CN" dirty="0" smtClean="0"/>
              <a:t>Star!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77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88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大数据时代应用为王</a:t>
            </a:r>
            <a:endParaRPr kumimoji="1" lang="zh-CN" altLang="en-US" dirty="0"/>
          </a:p>
        </p:txBody>
      </p:sp>
      <p:sp>
        <p:nvSpPr>
          <p:cNvPr id="3" name="文本框 36"/>
          <p:cNvSpPr txBox="1"/>
          <p:nvPr/>
        </p:nvSpPr>
        <p:spPr>
          <a:xfrm>
            <a:off x="179512" y="935717"/>
            <a:ext cx="8568952" cy="618625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685732">
              <a:lnSpc>
                <a:spcPct val="120000"/>
              </a:lnSpc>
            </a:pP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大数据时代，数据是原料、技术是工具，应用产生价值才是生存之本。</a:t>
            </a:r>
          </a:p>
          <a:p>
            <a:pPr defTabSz="685732">
              <a:lnSpc>
                <a:spcPct val="120000"/>
              </a:lnSpc>
            </a:pPr>
            <a:r>
              <a:rPr lang="zh-CN" altLang="en-US" sz="1425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要想竭尽可能地发挥大数据的价值，就必须降低大数据应用构建的成本，缩短试错时间。</a:t>
            </a:r>
            <a:endParaRPr lang="zh-CN" altLang="en-US" sz="1425" b="1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7" name="组合 257"/>
          <p:cNvGrpSpPr>
            <a:grpSpLocks/>
          </p:cNvGrpSpPr>
          <p:nvPr/>
        </p:nvGrpSpPr>
        <p:grpSpPr bwMode="auto">
          <a:xfrm>
            <a:off x="2123728" y="1995686"/>
            <a:ext cx="4536504" cy="2676674"/>
            <a:chOff x="467545" y="1407776"/>
            <a:chExt cx="2880421" cy="2561706"/>
          </a:xfrm>
        </p:grpSpPr>
        <p:sp>
          <p:nvSpPr>
            <p:cNvPr id="18" name="椭圆 17"/>
            <p:cNvSpPr/>
            <p:nvPr/>
          </p:nvSpPr>
          <p:spPr>
            <a:xfrm>
              <a:off x="509791" y="1594481"/>
              <a:ext cx="2797848" cy="2209750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TextBox 119"/>
            <p:cNvSpPr txBox="1"/>
            <p:nvPr/>
          </p:nvSpPr>
          <p:spPr>
            <a:xfrm rot="16200000">
              <a:off x="185236" y="2430172"/>
              <a:ext cx="1117069" cy="5524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spcFirstLastPara="1" lIns="0" tIns="0" rIns="0" bIns="0">
              <a:prstTxWarp prst="textArchUp">
                <a:avLst>
                  <a:gd name="adj" fmla="val 12016909"/>
                </a:avLst>
              </a:prstTxWarp>
              <a:spAutoFit/>
            </a:bodyPr>
            <a:lstStyle/>
            <a:p>
              <a:pPr algn="ctr">
                <a:defRPr/>
              </a:pPr>
              <a:r>
                <a:rPr lang="zh-CN" altLang="en-US" sz="1200" b="1" dirty="0">
                  <a:solidFill>
                    <a:srgbClr val="C0504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楷体" pitchFamily="2" charset="-122"/>
                  <a:ea typeface="华文楷体" pitchFamily="2" charset="-122"/>
                </a:rPr>
                <a:t>聚汇集采</a:t>
              </a:r>
            </a:p>
          </p:txBody>
        </p:sp>
        <p:sp>
          <p:nvSpPr>
            <p:cNvPr id="20" name="TextBox 40"/>
            <p:cNvSpPr txBox="1"/>
            <p:nvPr/>
          </p:nvSpPr>
          <p:spPr>
            <a:xfrm rot="16200000">
              <a:off x="2485017" y="2372856"/>
              <a:ext cx="1117069" cy="6088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spcFirstLastPara="1" wrap="none" lIns="0" tIns="0" rIns="0" bIns="0">
              <a:prstTxWarp prst="textArchDown">
                <a:avLst/>
              </a:prstTxWarp>
              <a:spAutoFit/>
            </a:bodyPr>
            <a:lstStyle/>
            <a:p>
              <a:pPr algn="ctr">
                <a:defRPr/>
              </a:pPr>
              <a:r>
                <a:rPr lang="zh-CN" altLang="en-US" sz="1200" b="1" dirty="0">
                  <a:solidFill>
                    <a:srgbClr val="C0504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文楷体" pitchFamily="2" charset="-122"/>
                  <a:ea typeface="华文楷体" pitchFamily="2" charset="-122"/>
                </a:rPr>
                <a:t>计算分析</a:t>
              </a: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830477" y="2040274"/>
              <a:ext cx="2200642" cy="1318164"/>
            </a:xfrm>
            <a:custGeom>
              <a:avLst/>
              <a:gdLst>
                <a:gd name="connsiteX0" fmla="*/ 0 w 2200939"/>
                <a:gd name="connsiteY0" fmla="*/ 0 h 1318437"/>
                <a:gd name="connsiteX1" fmla="*/ 2200939 w 2200939"/>
                <a:gd name="connsiteY1" fmla="*/ 1318437 h 131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00939" h="1318437">
                  <a:moveTo>
                    <a:pt x="0" y="0"/>
                  </a:moveTo>
                  <a:lnTo>
                    <a:pt x="2200939" y="1318437"/>
                  </a:lnTo>
                </a:path>
              </a:pathLst>
            </a:cu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 flipV="1">
              <a:off x="776710" y="2053724"/>
              <a:ext cx="2200642" cy="1318164"/>
            </a:xfrm>
            <a:custGeom>
              <a:avLst/>
              <a:gdLst>
                <a:gd name="connsiteX0" fmla="*/ 0 w 2200939"/>
                <a:gd name="connsiteY0" fmla="*/ 0 h 1318437"/>
                <a:gd name="connsiteX1" fmla="*/ 2200939 w 2200939"/>
                <a:gd name="connsiteY1" fmla="*/ 1318437 h 131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00939" h="1318437">
                  <a:moveTo>
                    <a:pt x="0" y="0"/>
                  </a:moveTo>
                  <a:lnTo>
                    <a:pt x="2200939" y="1318437"/>
                  </a:lnTo>
                </a:path>
              </a:pathLst>
            </a:cu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1617793" y="1965334"/>
              <a:ext cx="626011" cy="1498787"/>
            </a:xfrm>
            <a:custGeom>
              <a:avLst/>
              <a:gdLst>
                <a:gd name="connsiteX0" fmla="*/ 0 w 627321"/>
                <a:gd name="connsiteY0" fmla="*/ 0 h 1499191"/>
                <a:gd name="connsiteX1" fmla="*/ 627321 w 627321"/>
                <a:gd name="connsiteY1" fmla="*/ 1499191 h 1499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321" h="1499191">
                  <a:moveTo>
                    <a:pt x="0" y="0"/>
                  </a:moveTo>
                  <a:lnTo>
                    <a:pt x="627321" y="1499191"/>
                  </a:lnTo>
                </a:path>
              </a:pathLst>
            </a:cu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flipH="1">
              <a:off x="1608192" y="1926904"/>
              <a:ext cx="627931" cy="1498787"/>
            </a:xfrm>
            <a:custGeom>
              <a:avLst/>
              <a:gdLst>
                <a:gd name="connsiteX0" fmla="*/ 0 w 627321"/>
                <a:gd name="connsiteY0" fmla="*/ 0 h 1499191"/>
                <a:gd name="connsiteX1" fmla="*/ 627321 w 627321"/>
                <a:gd name="connsiteY1" fmla="*/ 1499191 h 1499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321" h="1499191">
                  <a:moveTo>
                    <a:pt x="0" y="0"/>
                  </a:moveTo>
                  <a:lnTo>
                    <a:pt x="627321" y="1499191"/>
                  </a:lnTo>
                </a:path>
              </a:pathLst>
            </a:cu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861202" y="2687826"/>
              <a:ext cx="2127671" cy="0"/>
            </a:xfrm>
            <a:custGeom>
              <a:avLst/>
              <a:gdLst>
                <a:gd name="connsiteX0" fmla="*/ 0 w 2126512"/>
                <a:gd name="connsiteY0" fmla="*/ 0 h 53163"/>
                <a:gd name="connsiteX1" fmla="*/ 2126512 w 2126512"/>
                <a:gd name="connsiteY1" fmla="*/ 53163 h 5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6512" h="53163">
                  <a:moveTo>
                    <a:pt x="0" y="0"/>
                  </a:moveTo>
                  <a:lnTo>
                    <a:pt x="2126512" y="53163"/>
                  </a:lnTo>
                </a:path>
              </a:pathLst>
            </a:cu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914970" y="1407776"/>
              <a:ext cx="1970208" cy="53994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产业互联网</a:t>
              </a:r>
              <a:endPara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914970" y="3429534"/>
              <a:ext cx="1970208" cy="53994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大数据</a:t>
              </a:r>
            </a:p>
          </p:txBody>
        </p:sp>
        <p:sp>
          <p:nvSpPr>
            <p:cNvPr id="28" name="任意多边形 27"/>
            <p:cNvSpPr/>
            <p:nvPr/>
          </p:nvSpPr>
          <p:spPr>
            <a:xfrm rot="1025375">
              <a:off x="780550" y="3404555"/>
              <a:ext cx="251557" cy="99919"/>
            </a:xfrm>
            <a:custGeom>
              <a:avLst/>
              <a:gdLst>
                <a:gd name="connsiteX0" fmla="*/ 0 w 340242"/>
                <a:gd name="connsiteY0" fmla="*/ 0 h 318977"/>
                <a:gd name="connsiteX1" fmla="*/ 340242 w 340242"/>
                <a:gd name="connsiteY1" fmla="*/ 318977 h 318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0242" h="318977">
                  <a:moveTo>
                    <a:pt x="0" y="0"/>
                  </a:moveTo>
                  <a:lnTo>
                    <a:pt x="340242" y="318977"/>
                  </a:lnTo>
                </a:path>
              </a:pathLst>
            </a:custGeom>
            <a:ln w="57150">
              <a:solidFill>
                <a:schemeClr val="accent1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 rot="1025375" flipH="1" flipV="1">
              <a:off x="2756520" y="1851965"/>
              <a:ext cx="251556" cy="99919"/>
            </a:xfrm>
            <a:custGeom>
              <a:avLst/>
              <a:gdLst>
                <a:gd name="connsiteX0" fmla="*/ 0 w 340242"/>
                <a:gd name="connsiteY0" fmla="*/ 0 h 318977"/>
                <a:gd name="connsiteX1" fmla="*/ 340242 w 340242"/>
                <a:gd name="connsiteY1" fmla="*/ 318977 h 318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0242" h="318977">
                  <a:moveTo>
                    <a:pt x="0" y="0"/>
                  </a:moveTo>
                  <a:lnTo>
                    <a:pt x="340242" y="318977"/>
                  </a:lnTo>
                </a:path>
              </a:pathLst>
            </a:custGeom>
            <a:ln w="57150">
              <a:solidFill>
                <a:schemeClr val="accent1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30" name="TextBox 17"/>
            <p:cNvSpPr txBox="1"/>
            <p:nvPr/>
          </p:nvSpPr>
          <p:spPr>
            <a:xfrm>
              <a:off x="1208773" y="3083660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保险</a:t>
              </a:r>
            </a:p>
          </p:txBody>
        </p:sp>
        <p:sp>
          <p:nvSpPr>
            <p:cNvPr id="31" name="TextBox 42"/>
            <p:cNvSpPr txBox="1"/>
            <p:nvPr/>
          </p:nvSpPr>
          <p:spPr>
            <a:xfrm>
              <a:off x="1671560" y="3175893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交通</a:t>
              </a:r>
            </a:p>
          </p:txBody>
        </p:sp>
        <p:sp>
          <p:nvSpPr>
            <p:cNvPr id="32" name="TextBox 43"/>
            <p:cNvSpPr txBox="1"/>
            <p:nvPr/>
          </p:nvSpPr>
          <p:spPr>
            <a:xfrm>
              <a:off x="2176595" y="3083660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医疗</a:t>
              </a:r>
            </a:p>
          </p:txBody>
        </p:sp>
        <p:sp>
          <p:nvSpPr>
            <p:cNvPr id="33" name="TextBox 44"/>
            <p:cNvSpPr txBox="1"/>
            <p:nvPr/>
          </p:nvSpPr>
          <p:spPr>
            <a:xfrm>
              <a:off x="2504962" y="2774295"/>
              <a:ext cx="668258" cy="26324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zh-CN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endParaRPr lang="zh-CN" altLang="en-US" sz="105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Box 45"/>
            <p:cNvSpPr txBox="1"/>
            <p:nvPr/>
          </p:nvSpPr>
          <p:spPr>
            <a:xfrm>
              <a:off x="2533767" y="2353482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环保</a:t>
              </a:r>
            </a:p>
          </p:txBody>
        </p:sp>
        <p:sp>
          <p:nvSpPr>
            <p:cNvPr id="35" name="TextBox 46"/>
            <p:cNvSpPr txBox="1"/>
            <p:nvPr/>
          </p:nvSpPr>
          <p:spPr>
            <a:xfrm>
              <a:off x="2145870" y="2049881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航空</a:t>
              </a:r>
            </a:p>
          </p:txBody>
        </p:sp>
        <p:sp>
          <p:nvSpPr>
            <p:cNvPr id="36" name="TextBox 47"/>
            <p:cNvSpPr txBox="1"/>
            <p:nvPr/>
          </p:nvSpPr>
          <p:spPr>
            <a:xfrm>
              <a:off x="1681162" y="1959570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家电</a:t>
              </a:r>
            </a:p>
          </p:txBody>
        </p:sp>
        <p:sp>
          <p:nvSpPr>
            <p:cNvPr id="37" name="TextBox 48"/>
            <p:cNvSpPr txBox="1"/>
            <p:nvPr/>
          </p:nvSpPr>
          <p:spPr>
            <a:xfrm>
              <a:off x="1158846" y="2019137"/>
              <a:ext cx="668258" cy="26324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政务</a:t>
              </a:r>
            </a:p>
          </p:txBody>
        </p:sp>
        <p:sp>
          <p:nvSpPr>
            <p:cNvPr id="38" name="TextBox 49"/>
            <p:cNvSpPr txBox="1"/>
            <p:nvPr/>
          </p:nvSpPr>
          <p:spPr>
            <a:xfrm>
              <a:off x="778630" y="2299679"/>
              <a:ext cx="668258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教育</a:t>
              </a:r>
            </a:p>
          </p:txBody>
        </p:sp>
        <p:sp>
          <p:nvSpPr>
            <p:cNvPr id="39" name="TextBox 50"/>
            <p:cNvSpPr txBox="1"/>
            <p:nvPr/>
          </p:nvSpPr>
          <p:spPr>
            <a:xfrm>
              <a:off x="755587" y="2751237"/>
              <a:ext cx="670177" cy="26132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05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银行</a:t>
              </a:r>
            </a:p>
          </p:txBody>
        </p:sp>
        <p:sp>
          <p:nvSpPr>
            <p:cNvPr id="40" name="椭圆 39"/>
            <p:cNvSpPr/>
            <p:nvPr/>
          </p:nvSpPr>
          <p:spPr>
            <a:xfrm>
              <a:off x="1456489" y="2286229"/>
              <a:ext cx="864126" cy="86468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defRPr/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</a:t>
              </a:r>
            </a:p>
          </p:txBody>
        </p:sp>
        <p:sp>
          <p:nvSpPr>
            <p:cNvPr id="41" name="饼形 40"/>
            <p:cNvSpPr/>
            <p:nvPr/>
          </p:nvSpPr>
          <p:spPr>
            <a:xfrm>
              <a:off x="1298877" y="2394719"/>
              <a:ext cx="720000" cy="648000"/>
            </a:xfrm>
            <a:prstGeom prst="pie">
              <a:avLst>
                <a:gd name="adj1" fmla="val 5362552"/>
                <a:gd name="adj2" fmla="val 16200000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>
                <a:defRPr/>
              </a:pPr>
              <a:r>
                <a:rPr lang="zh-CN" altLang="en-US" sz="11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体</a:t>
              </a:r>
              <a:endParaRPr lang="en-US" altLang="zh-CN" sz="11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defRPr/>
              </a:pPr>
              <a:r>
                <a:rPr lang="zh-CN" altLang="en-US" sz="11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</a:t>
              </a:r>
            </a:p>
          </p:txBody>
        </p:sp>
        <p:sp>
          <p:nvSpPr>
            <p:cNvPr id="42" name="饼形 41"/>
            <p:cNvSpPr/>
            <p:nvPr/>
          </p:nvSpPr>
          <p:spPr>
            <a:xfrm flipH="1">
              <a:off x="1744642" y="2394719"/>
              <a:ext cx="720000" cy="648000"/>
            </a:xfrm>
            <a:prstGeom prst="pie">
              <a:avLst>
                <a:gd name="adj1" fmla="val 5362552"/>
                <a:gd name="adj2" fmla="val 16200000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>
                <a:defRPr/>
              </a:pPr>
              <a:endParaRPr lang="zh-CN" altLang="en-US" sz="11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TextBox 54"/>
            <p:cNvSpPr txBox="1">
              <a:spLocks noChangeArrowheads="1"/>
            </p:cNvSpPr>
            <p:nvPr/>
          </p:nvSpPr>
          <p:spPr bwMode="auto">
            <a:xfrm>
              <a:off x="2119460" y="2503659"/>
              <a:ext cx="168972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1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836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十二因子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12006" y="720608"/>
            <a:ext cx="868047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如今，软件通常会作为一种服务来交付，它们被称为网络应用程序，或软件即服务（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SaaS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）。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12-Factor 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为构建如下的 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SaaS 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应用提供了方法论：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使用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标准化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流程自动配置，从而使新的开发者花费最少的学习成本加入这个项目。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和操作系统之间尽可能的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划清界限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，在各个系统中提供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最大的可移植性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适合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部署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在现代的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云计算平台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，从而在服务器和系统管理方面节省资源。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将开发环境和生产环境的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差异降至最低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，并使用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持续交付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实施敏捷开发。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可以在工具、架构和开发流程不发生明显变化的前提下实现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扩展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</a:p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这套理论适用于任意语言和后端服务（数据库、消息队列、缓存等）开发的应用程序。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212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十二因子（续）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43003" y="1203598"/>
            <a:ext cx="63904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2"/>
              </a:rPr>
              <a:t>I.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2"/>
              </a:rPr>
              <a:t>基准代码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一份基准代码，多份</a:t>
            </a:r>
            <a:r>
              <a:rPr lang="zh-CN" altLang="en-US" sz="1400" dirty="0" smtClean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部署</a:t>
            </a:r>
            <a:endParaRPr lang="zh-CN" altLang="en-US" sz="1400" dirty="0">
              <a:solidFill>
                <a:srgbClr val="262626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algn="just"/>
            <a:r>
              <a:rPr lang="en-US" altLang="zh-CN" b="1" dirty="0">
                <a:solidFill>
                  <a:srgbClr val="262364"/>
                </a:solidFill>
                <a:latin typeface="Microsoft YaHei" charset="0"/>
                <a:ea typeface="Microsoft YaHei" charset="0"/>
                <a:cs typeface="Microsoft YaHei" charset="0"/>
                <a:hlinkClick r:id="rId3"/>
              </a:rPr>
              <a:t>II. </a:t>
            </a:r>
            <a:r>
              <a:rPr lang="zh-CN" altLang="en-US" b="1" dirty="0">
                <a:solidFill>
                  <a:srgbClr val="262364"/>
                </a:solidFill>
                <a:latin typeface="Microsoft YaHei" charset="0"/>
                <a:ea typeface="Microsoft YaHei" charset="0"/>
                <a:cs typeface="Microsoft YaHei" charset="0"/>
                <a:hlinkClick r:id="rId3"/>
              </a:rPr>
              <a:t>依赖</a:t>
            </a:r>
            <a:endParaRPr lang="zh-CN" altLang="en-US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  <a:hlinkClick r:id="rId3"/>
            </a:endParaRP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显式声明依赖关系</a:t>
            </a:r>
          </a:p>
          <a:p>
            <a:pPr algn="just"/>
            <a:r>
              <a:rPr lang="en-US" altLang="ja-JP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4"/>
              </a:rPr>
              <a:t>III. </a:t>
            </a:r>
            <a:r>
              <a:rPr lang="ja-JP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4"/>
              </a:rPr>
              <a:t>配置</a:t>
            </a:r>
          </a:p>
          <a:p>
            <a:pPr algn="just"/>
            <a:r>
              <a:rPr lang="ja-JP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在环境中存储配置</a:t>
            </a:r>
          </a:p>
          <a:p>
            <a:pPr algn="just"/>
            <a:r>
              <a:rPr lang="en-US" altLang="ja-JP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5"/>
              </a:rPr>
              <a:t>IV. </a:t>
            </a:r>
            <a:r>
              <a:rPr lang="ja-JP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5"/>
              </a:rPr>
              <a:t>后端服务</a:t>
            </a:r>
          </a:p>
          <a:p>
            <a:pPr algn="just"/>
            <a:r>
              <a:rPr lang="ja-JP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把后端服务当作附加资源</a:t>
            </a:r>
          </a:p>
          <a:p>
            <a:pPr algn="just"/>
            <a:r>
              <a:rPr lang="en-US" altLang="ja-JP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6"/>
              </a:rPr>
              <a:t>V. </a:t>
            </a:r>
            <a:r>
              <a:rPr lang="ja-JP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6"/>
              </a:rPr>
              <a:t>构建，发布，运行</a:t>
            </a:r>
          </a:p>
          <a:p>
            <a:pPr algn="just"/>
            <a:r>
              <a:rPr lang="ja-JP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严格分离构建和运行</a:t>
            </a:r>
          </a:p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7"/>
              </a:rPr>
              <a:t>VI.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7"/>
              </a:rPr>
              <a:t>进程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以一个或多个无状态进程运行</a:t>
            </a:r>
            <a:r>
              <a:rPr lang="zh-CN" altLang="en-US" sz="1400" dirty="0" smtClean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  <a:endParaRPr lang="zh-CN" altLang="en-US" sz="1400" dirty="0">
              <a:solidFill>
                <a:srgbClr val="262626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39952" y="1203598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8"/>
              </a:rPr>
              <a:t>VII.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8"/>
              </a:rPr>
              <a:t>端口绑定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通过端口绑定提供服务</a:t>
            </a:r>
          </a:p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9"/>
              </a:rPr>
              <a:t>VIII.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9"/>
              </a:rPr>
              <a:t>并发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通过进程模型进行扩展</a:t>
            </a:r>
          </a:p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0"/>
              </a:rPr>
              <a:t>IX.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0"/>
              </a:rPr>
              <a:t>易处理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快速启动和优雅终止可最大化健壮性</a:t>
            </a:r>
          </a:p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1"/>
              </a:rPr>
              <a:t>X.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1"/>
              </a:rPr>
              <a:t>开发环境与线上环境等价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尽可能的保持开发，预发布，线上环境相同</a:t>
            </a:r>
          </a:p>
          <a:p>
            <a:pPr algn="just"/>
            <a:r>
              <a:rPr lang="it-IT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2"/>
              </a:rPr>
              <a:t>XI. </a:t>
            </a:r>
            <a:r>
              <a:rPr lang="zh-CN" altLang="it-IT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2"/>
              </a:rPr>
              <a:t>日志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把日志当作事件流</a:t>
            </a:r>
          </a:p>
          <a:p>
            <a:pPr algn="just"/>
            <a:r>
              <a:rPr lang="en-US" altLang="zh-CN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3"/>
              </a:rPr>
              <a:t>XII. </a:t>
            </a:r>
            <a:r>
              <a:rPr lang="zh-CN" altLang="en-US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  <a:hlinkClick r:id="rId13"/>
              </a:rPr>
              <a:t>管理进程</a:t>
            </a:r>
          </a:p>
          <a:p>
            <a:pPr algn="just"/>
            <a:r>
              <a:rPr lang="zh-CN" altLang="en-US" sz="1400" dirty="0">
                <a:solidFill>
                  <a:srgbClr val="262626"/>
                </a:solidFill>
                <a:latin typeface="Microsoft YaHei" charset="0"/>
                <a:ea typeface="Microsoft YaHei" charset="0"/>
                <a:cs typeface="Microsoft YaHei" charset="0"/>
              </a:rPr>
              <a:t>后台管理任务当作一次性进程运行</a:t>
            </a:r>
            <a:endParaRPr lang="zh-CN" altLang="en-US" sz="14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211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Cloud Native</a:t>
            </a:r>
            <a:r>
              <a:rPr kumimoji="1" lang="zh-CN" altLang="en-US" dirty="0" smtClean="0"/>
              <a:t>云原生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79512" y="715489"/>
            <a:ext cx="8496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虽然目前对Cloud Native还没有官方的定义，通常来说，可以理解成Cloud Native包括如下几点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可</a:t>
            </a: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移植 － 应用层与物理层隔离。应用从开发环境迁移到物理环境无需改变环境配置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自动化 </a:t>
            </a: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－ 通过持续集成和自我修复系统将IT基础设施的开发和部署进行自动化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效率</a:t>
            </a: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提升 － 通过引入全新方式来降低运维成本，让系统管理员可以有更多时间去改进系统，而不是把时间都用在维护系统上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意识</a:t>
            </a: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改变 －DevOps的兴起以及运维和开发人员越来越多的共同协作发布服务，包括微服务和传统服务，让用户意识到服务发布的速度和敏捷性，已经和稳定性一样重要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总</a:t>
            </a:r>
            <a:r>
              <a:rPr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的来说，Cloud Native是更好的工具、自我修复系统、和自动化系统的集合，可以让应用和基础设施的部署和故障修复更加快速和敏捷，极大的降低企业在云计算方面的部署成本</a:t>
            </a:r>
          </a:p>
        </p:txBody>
      </p:sp>
      <p:sp>
        <p:nvSpPr>
          <p:cNvPr id="5" name="矩形 4"/>
          <p:cNvSpPr/>
          <p:nvPr/>
        </p:nvSpPr>
        <p:spPr>
          <a:xfrm>
            <a:off x="1115616" y="4501141"/>
            <a:ext cx="6142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Cloud Native Computing Foundation(CNCF</a:t>
            </a:r>
            <a:r>
              <a:rPr lang="en-US" altLang="zh-CN" dirty="0" smtClean="0">
                <a:solidFill>
                  <a:srgbClr val="C00000"/>
                </a:solidFill>
              </a:rPr>
              <a:t>)  http://</a:t>
            </a:r>
            <a:r>
              <a:rPr lang="en-US" altLang="zh-CN" dirty="0" err="1">
                <a:solidFill>
                  <a:srgbClr val="C00000"/>
                </a:solidFill>
              </a:rPr>
              <a:t>cncf.io</a:t>
            </a:r>
            <a:endParaRPr lang="zh-CN" altLang="en-US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2264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的后端服务实例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185072" y="915566"/>
            <a:ext cx="40988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接收环境变量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在程序中初始化实例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8623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的存储卷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185072" y="915566"/>
            <a:ext cx="409889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挂载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15586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41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带来的价值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251520" y="1059582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对于平台提供方。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最大程度将平台拥有的数据资源和大数据能力发挥出价值，并保证数据的安全性和完整性。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对于应用开发方。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快速构建大数据应用，方便地跨云迁移，降低边际成本。</a:t>
            </a:r>
          </a:p>
          <a:p>
            <a:pPr marL="214313" indent="-214313" defTabSz="68573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对于大数据能力提供方。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更加专注于能力提供和服务质量保障，避免低水平简单重复劳动。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634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与其他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平台差别</a:t>
            </a:r>
            <a:endParaRPr kumimoji="1" lang="zh-CN" altLang="en-US" dirty="0"/>
          </a:p>
        </p:txBody>
      </p:sp>
      <p:sp>
        <p:nvSpPr>
          <p:cNvPr id="3" name="TextBox 31"/>
          <p:cNvSpPr txBox="1"/>
          <p:nvPr/>
        </p:nvSpPr>
        <p:spPr>
          <a:xfrm>
            <a:off x="251520" y="1059582"/>
            <a:ext cx="8424936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732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相比通用</a:t>
            </a:r>
            <a:r>
              <a:rPr lang="en-US" altLang="zh-CN" sz="16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。通用</a:t>
            </a:r>
            <a:r>
              <a:rPr lang="en-US" altLang="zh-CN" sz="16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平台更多关注</a:t>
            </a:r>
            <a:r>
              <a:rPr lang="en-US" altLang="zh-CN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类无状态应用，而大数据领域更加偏重后端专业的大数据服务。</a:t>
            </a:r>
            <a:r>
              <a:rPr lang="en-US" altLang="zh-CN" sz="16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DataFoundry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 Broker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机制将有状态的大数据能力无缝集成，避免了数据和能力的碎片化，更好服务于应用构建。</a:t>
            </a:r>
          </a:p>
          <a:p>
            <a:pPr marL="214313" indent="-214313" defTabSz="685732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相比工具之上的能力开放。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应用构建不受工具限制，大数据不仅仅是报表、仪表盘，而是需要与生产和运营系统进行互动，及时获取他们的反馈并给出智能化的引导。个性化推荐、智能提醒等应用可以在</a:t>
            </a:r>
            <a:r>
              <a:rPr lang="en-US" altLang="zh-CN" sz="16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DataFoundry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上灵活构建。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177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4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大数据外部性特点导致了应用的多样性</a:t>
            </a:r>
            <a:endParaRPr kumimoji="1" lang="zh-CN" altLang="en-US" dirty="0"/>
          </a:p>
        </p:txBody>
      </p:sp>
      <p:sp>
        <p:nvSpPr>
          <p:cNvPr id="3" name="文本框 36"/>
          <p:cNvSpPr txBox="1"/>
          <p:nvPr/>
        </p:nvSpPr>
        <p:spPr>
          <a:xfrm>
            <a:off x="188166" y="867371"/>
            <a:ext cx="8568952" cy="355476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685732">
              <a:lnSpc>
                <a:spcPct val="12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大数据的外部性使得应用复杂多样，涉及多个业务领域，需要智慧协同多方才能实现数据价值的最大化。</a:t>
            </a:r>
            <a:endParaRPr lang="zh-CN" altLang="en-US" sz="1425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1" name="图片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2807143" flipH="1">
            <a:off x="5673142" y="3134981"/>
            <a:ext cx="798512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图片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792857">
            <a:off x="1984798" y="3134982"/>
            <a:ext cx="798513" cy="40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9" y="2786900"/>
            <a:ext cx="1922998" cy="18730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5810" y="1384108"/>
            <a:ext cx="3112769" cy="1613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文本框 34"/>
          <p:cNvSpPr txBox="1">
            <a:spLocks noChangeArrowheads="1"/>
          </p:cNvSpPr>
          <p:nvPr/>
        </p:nvSpPr>
        <p:spPr bwMode="auto">
          <a:xfrm>
            <a:off x="3010486" y="3154874"/>
            <a:ext cx="27781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zh-CN" altLang="en-US" sz="1600" b="1" dirty="0">
                <a:solidFill>
                  <a:prstClr val="black"/>
                </a:solidFill>
                <a:latin typeface="微软雅黑" charset="0"/>
                <a:ea typeface="微软雅黑" charset="0"/>
              </a:rPr>
              <a:t>大数据</a:t>
            </a:r>
            <a:r>
              <a:rPr lang="zh-CN" altLang="en-US" sz="1600" b="1" dirty="0" smtClean="0">
                <a:solidFill>
                  <a:prstClr val="black"/>
                </a:solidFill>
                <a:latin typeface="微软雅黑" charset="0"/>
                <a:ea typeface="微软雅黑" charset="0"/>
              </a:rPr>
              <a:t>应用的</a:t>
            </a:r>
            <a:r>
              <a:rPr lang="zh-CN" altLang="en-US" sz="1600" b="1" dirty="0" smtClean="0">
                <a:solidFill>
                  <a:srgbClr val="FFC000"/>
                </a:solidFill>
                <a:latin typeface="微软雅黑" charset="0"/>
                <a:ea typeface="微软雅黑" charset="0"/>
              </a:rPr>
              <a:t>长尾曲线</a:t>
            </a:r>
            <a:endParaRPr lang="zh-CN" altLang="en-US" sz="1600" b="1" dirty="0">
              <a:solidFill>
                <a:srgbClr val="FFC00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2539" y="2786900"/>
            <a:ext cx="1707853" cy="17290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7" name="文本框 27"/>
          <p:cNvSpPr txBox="1">
            <a:spLocks noChangeArrowheads="1"/>
          </p:cNvSpPr>
          <p:nvPr/>
        </p:nvSpPr>
        <p:spPr bwMode="auto">
          <a:xfrm>
            <a:off x="386680" y="2377212"/>
            <a:ext cx="209708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zh-CN" altLang="en-US" sz="1600" dirty="0" smtClean="0">
                <a:solidFill>
                  <a:srgbClr val="92D050"/>
                </a:solidFill>
                <a:latin typeface="微软雅黑" charset="0"/>
                <a:ea typeface="微软雅黑" charset="0"/>
              </a:rPr>
              <a:t>少量共性需求</a:t>
            </a:r>
            <a:endParaRPr lang="zh-CN" altLang="en-US" sz="1600" dirty="0">
              <a:solidFill>
                <a:srgbClr val="92D05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8" name="文本框 30"/>
          <p:cNvSpPr txBox="1">
            <a:spLocks noChangeArrowheads="1"/>
          </p:cNvSpPr>
          <p:nvPr/>
        </p:nvSpPr>
        <p:spPr bwMode="auto">
          <a:xfrm>
            <a:off x="6452951" y="2377212"/>
            <a:ext cx="209867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zh-CN" altLang="en-US" sz="1600" dirty="0" smtClean="0">
                <a:solidFill>
                  <a:srgbClr val="0099CC"/>
                </a:solidFill>
                <a:latin typeface="微软雅黑" charset="0"/>
                <a:ea typeface="微软雅黑" charset="0"/>
              </a:rPr>
              <a:t>大量个性化需求</a:t>
            </a:r>
            <a:endParaRPr lang="zh-CN" altLang="en-US" sz="1600" dirty="0">
              <a:solidFill>
                <a:srgbClr val="0099CC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100392" y="2786901"/>
            <a:ext cx="262778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政府</a:t>
            </a:r>
            <a:endParaRPr lang="en-US" altLang="zh-CN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</a:t>
            </a:r>
            <a:endParaRPr lang="en-US" altLang="zh-CN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</a:t>
            </a:r>
            <a:endParaRPr lang="en-US" altLang="zh-CN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旅游</a:t>
            </a:r>
            <a:endParaRPr lang="en-US" altLang="zh-CN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</a:t>
            </a:r>
            <a:endParaRPr lang="en-US" altLang="zh-CN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zh-CN" altLang="en-US" sz="1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  <a:endParaRPr lang="en-US" altLang="zh-CN" sz="12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7800" indent="-177800">
              <a:spcBef>
                <a:spcPts val="600"/>
              </a:spcBef>
              <a:buFont typeface="Arial" pitchFamily="34" charset="0"/>
              <a:buChar char="•"/>
            </a:pPr>
            <a:r>
              <a:rPr lang="en-US" altLang="zh-CN" sz="1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 …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595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成功驾驭大数据需要混搭采用多种技术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5536" y="1131590"/>
            <a:ext cx="5398944" cy="3168352"/>
          </a:xfrm>
          <a:prstGeom prst="rect">
            <a:avLst/>
          </a:prstGeom>
        </p:spPr>
      </p:pic>
      <p:sp>
        <p:nvSpPr>
          <p:cNvPr id="4" name="文本框 9"/>
          <p:cNvSpPr txBox="1"/>
          <p:nvPr/>
        </p:nvSpPr>
        <p:spPr>
          <a:xfrm>
            <a:off x="6084168" y="2067694"/>
            <a:ext cx="2660983" cy="830993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大数据技术工具箱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爆炸</a:t>
            </a:r>
          </a:p>
          <a:p>
            <a:pPr algn="ctr">
              <a:lnSpc>
                <a:spcPct val="150000"/>
              </a:lnSpc>
            </a:pPr>
            <a:r>
              <a:rPr lang="en-US" altLang="zh-CN" sz="1600" b="1" strike="sngStrike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 Size Fit All</a:t>
            </a:r>
            <a:endParaRPr lang="en-US" altLang="zh-CN" sz="1400" b="1" strike="sngStrike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824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数据竖井和数据碎片化将阻碍大数据价值充分发挥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1779662"/>
            <a:ext cx="2634018" cy="226973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文本框 36"/>
          <p:cNvSpPr txBox="1"/>
          <p:nvPr/>
        </p:nvSpPr>
        <p:spPr>
          <a:xfrm>
            <a:off x="181851" y="991459"/>
            <a:ext cx="8568952" cy="355476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685732">
              <a:lnSpc>
                <a:spcPct val="120000"/>
              </a:lnSpc>
            </a:pPr>
            <a:r>
              <a:rPr lang="zh-CN" altLang="en-US" sz="1425" b="1" dirty="0" smtClean="0">
                <a:latin typeface="Microsoft YaHei" charset="0"/>
                <a:ea typeface="Microsoft YaHei" charset="0"/>
                <a:cs typeface="Microsoft YaHei" charset="0"/>
              </a:rPr>
              <a:t>数据的交叉关联才能全方位地洞察客户和市场，才能产生更大价值。</a:t>
            </a:r>
            <a:endParaRPr lang="zh-CN" altLang="en-US" sz="1425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2139872"/>
            <a:ext cx="3405497" cy="1765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803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大数据和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黄金搭档才能最大程度挖掘数据价值</a:t>
            </a:r>
            <a:endParaRPr kumimoji="1" lang="zh-CN" altLang="en-US" dirty="0"/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179512" y="820185"/>
            <a:ext cx="7848872" cy="905271"/>
          </a:xfrm>
          <a:prstGeom prst="rect">
            <a:avLst/>
          </a:prstGeom>
        </p:spPr>
        <p:txBody>
          <a:bodyPr lIns="91436" tIns="45718" rIns="91436" bIns="4571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altLang="zh-CN" sz="1400" b="1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PaaS</a:t>
            </a:r>
            <a:r>
              <a:rPr lang="zh-CN" altLang="en-US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的模式可以降低</a:t>
            </a:r>
            <a:r>
              <a:rPr lang="zh-CN" altLang="en-US" sz="14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大</a:t>
            </a:r>
            <a:r>
              <a:rPr lang="zh-CN" altLang="en-US" sz="1400" b="1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数据价值发挥的成本</a:t>
            </a:r>
            <a:r>
              <a:rPr lang="zh-CN" altLang="en-US" sz="1400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大数据技术众多、且需要在开源基础上进行维护。</a:t>
            </a:r>
            <a:r>
              <a:rPr lang="en-US" altLang="zh-CN" sz="1400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PaaS</a:t>
            </a:r>
            <a:r>
              <a:rPr lang="zh-CN" altLang="en-US" sz="1400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通过分工使得每个应用不必拥有自己的大数据基础设施。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数据的碎片化和竖井化不利于交叉关联、阻碍了价值的进一步发挥。</a:t>
            </a:r>
            <a:r>
              <a:rPr lang="en-US" altLang="zh-CN" sz="1400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PaaS</a:t>
            </a:r>
            <a:r>
              <a:rPr lang="zh-CN" altLang="en-US" sz="1400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可以对数据资源进行统一管控和治理，提供稳定的数据供给。</a:t>
            </a:r>
            <a:endParaRPr lang="en-US" altLang="zh-CN" sz="1050" b="1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883753" y="2989464"/>
            <a:ext cx="1768367" cy="1066906"/>
            <a:chOff x="931425" y="2800988"/>
            <a:chExt cx="1612275" cy="792089"/>
          </a:xfrm>
        </p:grpSpPr>
        <p:sp>
          <p:nvSpPr>
            <p:cNvPr id="13" name="Freeform 144"/>
            <p:cNvSpPr/>
            <p:nvPr/>
          </p:nvSpPr>
          <p:spPr>
            <a:xfrm rot="5400000">
              <a:off x="1341518" y="2390895"/>
              <a:ext cx="792089" cy="1612275"/>
            </a:xfrm>
            <a:custGeom>
              <a:avLst/>
              <a:gdLst>
                <a:gd name="connsiteX0" fmla="*/ 0 w 2459333"/>
                <a:gd name="connsiteY0" fmla="*/ 0 h 658800"/>
                <a:gd name="connsiteX1" fmla="*/ 2459333 w 2459333"/>
                <a:gd name="connsiteY1" fmla="*/ 0 h 658800"/>
                <a:gd name="connsiteX2" fmla="*/ 2459333 w 2459333"/>
                <a:gd name="connsiteY2" fmla="*/ 658800 h 658800"/>
                <a:gd name="connsiteX3" fmla="*/ 0 w 2459333"/>
                <a:gd name="connsiteY3" fmla="*/ 658800 h 658800"/>
                <a:gd name="connsiteX4" fmla="*/ 0 w 2459333"/>
                <a:gd name="connsiteY4" fmla="*/ 0 h 65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333" h="658800">
                  <a:moveTo>
                    <a:pt x="0" y="0"/>
                  </a:moveTo>
                  <a:lnTo>
                    <a:pt x="2459333" y="0"/>
                  </a:lnTo>
                  <a:lnTo>
                    <a:pt x="2459333" y="658800"/>
                  </a:lnTo>
                  <a:lnTo>
                    <a:pt x="0" y="65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0" cap="flat" cmpd="thickThin" algn="ctr">
              <a:noFill/>
              <a:prstDash val="solid"/>
            </a:ln>
            <a:effectLst/>
          </p:spPr>
          <p:txBody>
            <a:bodyPr lIns="3046613" tIns="38082" rIns="76162" bIns="38082" rtlCol="0" anchor="ctr"/>
            <a:lstStyle/>
            <a:p>
              <a:pPr marL="239331" indent="-239331" defTabSz="475342">
                <a:lnSpc>
                  <a:spcPct val="90000"/>
                </a:lnSpc>
                <a:spcBef>
                  <a:spcPct val="20000"/>
                </a:spcBef>
                <a:buSzPct val="90000"/>
                <a:buFontTx/>
                <a:buBlip>
                  <a:blip r:embed="rId2"/>
                </a:buBlip>
              </a:pPr>
              <a:endParaRPr lang="en-US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4" name="Group 126"/>
            <p:cNvGrpSpPr/>
            <p:nvPr/>
          </p:nvGrpSpPr>
          <p:grpSpPr>
            <a:xfrm>
              <a:off x="1399483" y="2813430"/>
              <a:ext cx="552729" cy="669741"/>
              <a:chOff x="5293615" y="2178868"/>
              <a:chExt cx="1522938" cy="1834511"/>
            </a:xfrm>
          </p:grpSpPr>
          <p:pic>
            <p:nvPicPr>
              <p:cNvPr id="15" name="Picture 2"/>
              <p:cNvPicPr>
                <a:picLocks noChangeAspect="1" noChangeArrowheads="1"/>
              </p:cNvPicPr>
              <p:nvPr/>
            </p:nvPicPr>
            <p:blipFill>
              <a:blip r:embed="rId3" cstate="print">
                <a:lum bright="100000" contrast="10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93615" y="2178868"/>
                <a:ext cx="1178385" cy="10797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sp>
            <p:nvSpPr>
              <p:cNvPr id="16" name="Isosceles Triangle 128"/>
              <p:cNvSpPr/>
              <p:nvPr/>
            </p:nvSpPr>
            <p:spPr bwMode="auto">
              <a:xfrm rot="9180217">
                <a:off x="5900777" y="2938035"/>
                <a:ext cx="582163" cy="729241"/>
              </a:xfrm>
              <a:prstGeom prst="triangle">
                <a:avLst>
                  <a:gd name="adj" fmla="val 64317"/>
                </a:avLst>
              </a:prstGeom>
              <a:solidFill>
                <a:schemeClr val="bg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570501">
                  <a:defRPr/>
                </a:pPr>
                <a:endParaRPr lang="en-US" sz="1100" kern="0" dirty="0">
                  <a:gradFill>
                    <a:gsLst>
                      <a:gs pos="0">
                        <a:prstClr val="black"/>
                      </a:gs>
                      <a:gs pos="86000">
                        <a:prstClr val="black"/>
                      </a:gs>
                    </a:gsLst>
                    <a:lin ang="5400000" scaled="0"/>
                  </a:gradFill>
                </a:endParaRPr>
              </a:p>
            </p:txBody>
          </p:sp>
          <p:pic>
            <p:nvPicPr>
              <p:cNvPr id="17" name="Picture 129"/>
              <p:cNvPicPr>
                <a:picLocks noChangeAspect="1"/>
              </p:cNvPicPr>
              <p:nvPr/>
            </p:nvPicPr>
            <p:blipFill>
              <a:blip r:embed="rId4" cstate="print">
                <a:lum bright="100000" contrast="10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657373" y="3322518"/>
                <a:ext cx="1159180" cy="69086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</p:grpSp>
      </p:grpSp>
      <p:sp>
        <p:nvSpPr>
          <p:cNvPr id="19" name="TextBox 18"/>
          <p:cNvSpPr txBox="1"/>
          <p:nvPr/>
        </p:nvSpPr>
        <p:spPr>
          <a:xfrm>
            <a:off x="988655" y="4180308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创造收益</a:t>
            </a:r>
          </a:p>
        </p:txBody>
      </p:sp>
      <p:pic>
        <p:nvPicPr>
          <p:cNvPr id="32" name="图片 31" descr="u=3575843216,2518354722&amp;fm=23&amp;gp=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4" y="2982601"/>
            <a:ext cx="1800200" cy="1073769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46130" y="4189781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</a:p>
          <a:p>
            <a:pPr algn="ctr"/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降低成本</a:t>
            </a:r>
          </a:p>
        </p:txBody>
      </p:sp>
      <p:cxnSp>
        <p:nvCxnSpPr>
          <p:cNvPr id="34" name="直接箭头连接符 33"/>
          <p:cNvCxnSpPr/>
          <p:nvPr/>
        </p:nvCxnSpPr>
        <p:spPr>
          <a:xfrm flipV="1">
            <a:off x="467544" y="2956778"/>
            <a:ext cx="0" cy="1204119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>
            <a:off x="6012160" y="3006223"/>
            <a:ext cx="0" cy="1154674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加号 39"/>
          <p:cNvSpPr/>
          <p:nvPr/>
        </p:nvSpPr>
        <p:spPr>
          <a:xfrm>
            <a:off x="2987824" y="3210383"/>
            <a:ext cx="648072" cy="618203"/>
          </a:xfrm>
          <a:prstGeom prst="mathPlus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dirty="0" smtClean="0">
              <a:ln w="900" cmpd="sng">
                <a:solidFill>
                  <a:srgbClr val="4F81BD">
                    <a:satMod val="190000"/>
                    <a:alpha val="55000"/>
                  </a:srgbClr>
                </a:solidFill>
                <a:prstDash val="solid"/>
              </a:ln>
              <a:solidFill>
                <a:srgbClr val="4F81BD">
                  <a:satMod val="200000"/>
                  <a:tint val="3000"/>
                </a:srgbClr>
              </a:solidFill>
              <a:effectLst>
                <a:innerShdw blurRad="101600" dist="76200" dir="5400000">
                  <a:srgbClr val="4F81BD">
                    <a:satMod val="190000"/>
                    <a:tint val="100000"/>
                    <a:alpha val="74000"/>
                  </a:srgbClr>
                </a:innerShdw>
              </a:effectLst>
              <a:latin typeface="Berlin Sans FB" panose="020E0602020502020306" pitchFamily="34" charset="0"/>
              <a:ea typeface="DFKai-SB" panose="03000509000000000000" pitchFamily="65" charset="-120"/>
            </a:endParaRPr>
          </a:p>
        </p:txBody>
      </p:sp>
      <p:sp>
        <p:nvSpPr>
          <p:cNvPr id="41" name="等于号 40"/>
          <p:cNvSpPr/>
          <p:nvPr/>
        </p:nvSpPr>
        <p:spPr>
          <a:xfrm>
            <a:off x="6516216" y="3336290"/>
            <a:ext cx="576064" cy="391992"/>
          </a:xfrm>
          <a:prstGeom prst="mathEqua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 smtClean="0">
              <a:solidFill>
                <a:prstClr val="black"/>
              </a:solidFill>
              <a:latin typeface="Berlin Sans FB" panose="020E0602020502020306" pitchFamily="34" charset="0"/>
              <a:ea typeface="DFKai-SB" panose="03000509000000000000" pitchFamily="65" charset="-12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80312" y="3264282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 !</a:t>
            </a:r>
            <a:endParaRPr lang="zh-CN" altLang="en-US" sz="28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584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二、目标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三、技术架构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四、实践操作（界面）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五、云原生的应用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20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DataFoundry</a:t>
            </a:r>
            <a:r>
              <a:rPr kumimoji="1" lang="zh-CN" altLang="en-US" dirty="0" smtClean="0"/>
              <a:t>是亚信的大数据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解决方案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148" y="1635646"/>
            <a:ext cx="3616764" cy="1534385"/>
          </a:xfrm>
          <a:prstGeom prst="rect">
            <a:avLst/>
          </a:prstGeom>
        </p:spPr>
      </p:pic>
      <p:sp>
        <p:nvSpPr>
          <p:cNvPr id="4" name="文本框 36"/>
          <p:cNvSpPr txBox="1"/>
          <p:nvPr/>
        </p:nvSpPr>
        <p:spPr>
          <a:xfrm>
            <a:off x="4427984" y="1491630"/>
            <a:ext cx="4392488" cy="1938986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marL="285750" indent="-285750" defTabSz="685732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000" b="1" dirty="0" smtClean="0">
                <a:latin typeface="Microsoft YaHei" charset="0"/>
                <a:ea typeface="Microsoft YaHei" charset="0"/>
                <a:cs typeface="Microsoft YaHei" charset="0"/>
              </a:rPr>
              <a:t>以</a:t>
            </a:r>
            <a:r>
              <a:rPr lang="zh-CN" altLang="en-US" sz="2000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数据</a:t>
            </a:r>
            <a:r>
              <a:rPr lang="zh-CN" altLang="en-US" sz="2000" b="1" dirty="0" smtClean="0">
                <a:latin typeface="Microsoft YaHei" charset="0"/>
                <a:ea typeface="Microsoft YaHei" charset="0"/>
                <a:cs typeface="Microsoft YaHei" charset="0"/>
              </a:rPr>
              <a:t>为原料打造大数据</a:t>
            </a:r>
            <a:r>
              <a:rPr lang="zh-CN" altLang="en-US" sz="2000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应用</a:t>
            </a:r>
          </a:p>
          <a:p>
            <a:pPr marL="285750" indent="-285750" defTabSz="685732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灵活提供丰富的大数据</a:t>
            </a:r>
            <a:r>
              <a:rPr lang="zh-CN" altLang="en-US" sz="2000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工具</a:t>
            </a:r>
          </a:p>
          <a:p>
            <a:pPr marL="285750" indent="-285750" defTabSz="685732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000" b="1" dirty="0" smtClean="0">
                <a:latin typeface="Microsoft YaHei" charset="0"/>
                <a:ea typeface="Microsoft YaHei" charset="0"/>
                <a:cs typeface="Microsoft YaHei" charset="0"/>
              </a:rPr>
              <a:t>以</a:t>
            </a:r>
            <a:r>
              <a:rPr lang="zh-CN" altLang="en-US" sz="2000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工坊</a:t>
            </a:r>
            <a:r>
              <a:rPr lang="zh-CN" altLang="en-US" sz="2000" b="1" dirty="0" smtClean="0">
                <a:latin typeface="Microsoft YaHei" charset="0"/>
                <a:ea typeface="Microsoft YaHei" charset="0"/>
                <a:cs typeface="Microsoft YaHei" charset="0"/>
              </a:rPr>
              <a:t>的形式提高效率</a:t>
            </a:r>
            <a:endParaRPr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 defTabSz="685732">
              <a:lnSpc>
                <a:spcPct val="150000"/>
              </a:lnSpc>
              <a:buFont typeface="Wingdings" charset="2"/>
              <a:buChar char="ü"/>
            </a:pPr>
            <a:endParaRPr lang="zh-CN" altLang="en-US" sz="2000" b="1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9032" y="3385331"/>
            <a:ext cx="86409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DataFoundry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是亚信定义的大数据操作系统（</a:t>
            </a:r>
            <a:r>
              <a:rPr lang="en-US" altLang="zh-CN" sz="1600" b="1" dirty="0" err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dataos.io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）</a:t>
            </a:r>
            <a:r>
              <a:rPr lang="zh-CN" altLang="en-US" sz="1600" b="1" dirty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。</a:t>
            </a:r>
            <a:endParaRPr lang="zh-CN" altLang="en-US" sz="1600" b="1" dirty="0" smtClean="0">
              <a:solidFill>
                <a:schemeClr val="accent5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我们的愿景是为客户竭尽所能发挥大数据价值，</a:t>
            </a:r>
            <a:r>
              <a:rPr lang="zh-CN" altLang="en-US" sz="1600" b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并降低</a:t>
            </a:r>
            <a:r>
              <a:rPr lang="en-US" altLang="zh-CN" sz="1600" b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TCO</a:t>
            </a:r>
            <a:r>
              <a:rPr lang="zh-CN" altLang="en-US" sz="1600" b="1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。</a:t>
            </a:r>
            <a:endParaRPr lang="zh-CN" altLang="en-US" sz="1600" b="1" dirty="0">
              <a:solidFill>
                <a:schemeClr val="accent5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11166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42912</TotalTime>
  <Words>2447</Words>
  <Application>Microsoft Macintosh PowerPoint</Application>
  <PresentationFormat>全屏显示(16:9)</PresentationFormat>
  <Paragraphs>403</Paragraphs>
  <Slides>39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52" baseType="lpstr">
      <vt:lpstr>Berlin Sans FB</vt:lpstr>
      <vt:lpstr>Calibri</vt:lpstr>
      <vt:lpstr>DFKai-SB</vt:lpstr>
      <vt:lpstr>Microsoft YaHei</vt:lpstr>
      <vt:lpstr>Wingdings</vt:lpstr>
      <vt:lpstr>华文楷体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大数据时代应用为王</vt:lpstr>
      <vt:lpstr>大数据外部性特点导致了应用的多样性</vt:lpstr>
      <vt:lpstr>成功驾驭大数据需要混搭采用多种技术</vt:lpstr>
      <vt:lpstr>数据竖井和数据碎片化将阻碍大数据价值充分发挥</vt:lpstr>
      <vt:lpstr>大数据和PaaS黄金搭档才能最大程度挖掘数据价值</vt:lpstr>
      <vt:lpstr>课程目录</vt:lpstr>
      <vt:lpstr>DataFoundry是亚信的大数据PaaS解决方案</vt:lpstr>
      <vt:lpstr>轻松集成专业大数据服务</vt:lpstr>
      <vt:lpstr>支持大数据应用灵活构建</vt:lpstr>
      <vt:lpstr>丰富的预集成应用</vt:lpstr>
      <vt:lpstr>企业数据资产统一管理</vt:lpstr>
      <vt:lpstr>课程目录</vt:lpstr>
      <vt:lpstr>DataFoundry技术框架</vt:lpstr>
      <vt:lpstr>架构原则：拥抱开源和开放标准</vt:lpstr>
      <vt:lpstr>DataFoundry技术组件（1）：Docker</vt:lpstr>
      <vt:lpstr>DataFoundry技术组件（2）：Kubernetes</vt:lpstr>
      <vt:lpstr>DataFoundry技术组件（3）：CloudFoundry</vt:lpstr>
      <vt:lpstr>多样化的大数据能力作为Backing Service集成</vt:lpstr>
      <vt:lpstr>将数据本身作为服务进行管理，灵活地实现</vt:lpstr>
      <vt:lpstr>Service Broker承担对底层大数据能力的管理</vt:lpstr>
      <vt:lpstr>支持敏捷开发和持续集成（CI／CD），助力应用快速构建</vt:lpstr>
      <vt:lpstr>通过DevOps让运维自动化、自助化</vt:lpstr>
      <vt:lpstr>课程目录</vt:lpstr>
      <vt:lpstr>DataFoundry比Kubernetes多的东西</vt:lpstr>
      <vt:lpstr>尝试在DataFoundry中构建镜像</vt:lpstr>
      <vt:lpstr>按照Guest Book操作</vt:lpstr>
      <vt:lpstr>课程目录</vt:lpstr>
      <vt:lpstr>十二因子</vt:lpstr>
      <vt:lpstr>十二因子（续）</vt:lpstr>
      <vt:lpstr>Cloud Native云原生</vt:lpstr>
      <vt:lpstr>使用DataFoundry的后端服务实例</vt:lpstr>
      <vt:lpstr>使用DataFoundry的存储卷</vt:lpstr>
      <vt:lpstr>课程目录</vt:lpstr>
      <vt:lpstr>小结1：DataFoundry带来的价值</vt:lpstr>
      <vt:lpstr>小结2：DataFoundry与其他PaaS平台差别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3011</cp:revision>
  <dcterms:created xsi:type="dcterms:W3CDTF">2014-06-18T08:36:17Z</dcterms:created>
  <dcterms:modified xsi:type="dcterms:W3CDTF">2016-11-04T08:52:17Z</dcterms:modified>
</cp:coreProperties>
</file>